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Modifiez le style du titre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pPr/>
            <a:r>
              <a:t>Modifiez le style des sous-titres du masque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93" name="Shape 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11" name="Shape 111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2" name="Shape 1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1" name="Shape 12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Modifiez le style du titre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Modifiez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Texte du titre</a:t>
            </a:r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9" name="Shape 39"/>
          <p:cNvSpPr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8" name="Shape 48"/>
          <p:cNvSpPr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9" name="Shape 49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Shape 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Texte du titre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4" name="Shape 74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Shape 7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Texte du titre</a:t>
            </a:r>
          </a:p>
        </p:txBody>
      </p:sp>
      <p:sp>
        <p:nvSpPr>
          <p:cNvPr id="83" name="Shape 83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Shape 8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Modifiez le style du titre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Modifiez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hyperlink" Target="mailto:caroline.giraudeau@univ-tours.fr" TargetMode="External"/><Relationship Id="rId5" Type="http://schemas.openxmlformats.org/officeDocument/2006/relationships/image" Target="../media/image1.tif"/><Relationship Id="rId6" Type="http://schemas.openxmlformats.org/officeDocument/2006/relationships/image" Target="../media/image2.tif"/><Relationship Id="rId7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"/><Relationship Id="rId4" Type="http://schemas.openxmlformats.org/officeDocument/2006/relationships/image" Target="../media/image1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hyperlink" Target="http://cces.univ-tours.fr/" TargetMode="External"/><Relationship Id="rId4" Type="http://schemas.openxmlformats.org/officeDocument/2006/relationships/image" Target="../media/image1.tif"/><Relationship Id="rId5" Type="http://schemas.openxmlformats.org/officeDocument/2006/relationships/image" Target="../media/image6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"/><Relationship Id="rId3" Type="http://schemas.openxmlformats.org/officeDocument/2006/relationships/image" Target="../media/image8.tif"/><Relationship Id="rId4" Type="http://schemas.openxmlformats.org/officeDocument/2006/relationships/image" Target="../media/image1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9.tif"/><Relationship Id="rId5" Type="http://schemas.openxmlformats.org/officeDocument/2006/relationships/image" Target="../media/image1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1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3.tif"/><Relationship Id="rId5" Type="http://schemas.openxmlformats.org/officeDocument/2006/relationships/image" Target="../media/image1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0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9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4.tif"/><Relationship Id="rId5" Type="http://schemas.openxmlformats.org/officeDocument/2006/relationships/image" Target="../media/image1.tif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4.tif"/><Relationship Id="rId5" Type="http://schemas.openxmlformats.org/officeDocument/2006/relationships/image" Target="../media/image1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4.tif"/><Relationship Id="rId5" Type="http://schemas.openxmlformats.org/officeDocument/2006/relationships/image" Target="../media/image1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1.tif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Car</a:t>
            </a:r>
          </a:p>
        </p:txBody>
      </p:sp>
      <p:pic>
        <p:nvPicPr>
          <p:cNvPr id="131" name="Im.jpeg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2900" y="-45452"/>
            <a:ext cx="98298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212895" y="2504524"/>
            <a:ext cx="6737351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Psychology in Tours</a:t>
            </a:r>
          </a:p>
        </p:txBody>
      </p:sp>
      <p:pic>
        <p:nvPicPr>
          <p:cNvPr id="133" name="image2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4467" y="1313483"/>
            <a:ext cx="1329885" cy="8913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134" name="Shape 134"/>
          <p:cNvSpPr/>
          <p:nvPr/>
        </p:nvSpPr>
        <p:spPr>
          <a:xfrm>
            <a:off x="153251" y="6188903"/>
            <a:ext cx="6450239" cy="574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/>
            </a:pPr>
            <a:r>
              <a:t>Dr Caroline Giraudeau - Lecturer - EAIE 2019 - Helsinki</a:t>
            </a:r>
          </a:p>
          <a:p>
            <a:pPr algn="ctr">
              <a:defRPr sz="16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caroline.giraudeau@univ-tours.fr</a:t>
            </a:r>
          </a:p>
        </p:txBody>
      </p:sp>
      <p:pic>
        <p:nvPicPr>
          <p:cNvPr id="135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6832871" y="247121"/>
            <a:ext cx="2156679" cy="8915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pic>
        <p:nvPicPr>
          <p:cNvPr id="136" name="pasted-image.tiff"/>
          <p:cNvPicPr>
            <a:picLocks noChangeAspect="1"/>
          </p:cNvPicPr>
          <p:nvPr/>
        </p:nvPicPr>
        <p:blipFill>
          <a:blip r:embed="rId6">
            <a:extLst/>
          </a:blip>
          <a:srcRect l="3482" t="3811" r="3482" b="3811"/>
          <a:stretch>
            <a:fillRect/>
          </a:stretch>
        </p:blipFill>
        <p:spPr>
          <a:xfrm>
            <a:off x="1307525" y="3509784"/>
            <a:ext cx="3783812" cy="2489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2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40022" y="2426849"/>
            <a:ext cx="2854253" cy="44466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.jpeg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2900" y="-45452"/>
            <a:ext cx="98298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460606" y="3448088"/>
            <a:ext cx="1688125" cy="2993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3">
              <a:lumOff val="22941"/>
            </a:schemeClr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0" dist="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/>
            </a:pPr>
            <a:r>
              <a:t>2 semesters: </a:t>
            </a:r>
          </a:p>
          <a:p>
            <a:pPr algn="ctr">
              <a:defRPr sz="1400"/>
            </a:pPr>
            <a:r>
              <a:t>from early September to mid-December,</a:t>
            </a:r>
          </a:p>
          <a:p>
            <a:pPr algn="ctr">
              <a:defRPr sz="1400"/>
            </a:pPr>
            <a:r>
              <a:t> then from January to April</a:t>
            </a:r>
          </a:p>
        </p:txBody>
      </p:sp>
      <p:sp>
        <p:nvSpPr>
          <p:cNvPr id="242" name="Shape 242"/>
          <p:cNvSpPr/>
          <p:nvPr/>
        </p:nvSpPr>
        <p:spPr>
          <a:xfrm>
            <a:off x="2687584" y="3448088"/>
            <a:ext cx="1521464" cy="2993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>
              <a:lumOff val="23627"/>
            </a:schemeClr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0" dist="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/>
            </a:lvl1pPr>
          </a:lstStyle>
          <a:p>
            <a:pPr/>
            <a:r>
              <a:t>+/- 20 hours of classes per week from Monday 8am to Saturday 12pm.</a:t>
            </a:r>
          </a:p>
        </p:txBody>
      </p:sp>
      <p:sp>
        <p:nvSpPr>
          <p:cNvPr id="243" name="Shape 243"/>
          <p:cNvSpPr/>
          <p:nvPr/>
        </p:nvSpPr>
        <p:spPr>
          <a:xfrm>
            <a:off x="4775182" y="3448088"/>
            <a:ext cx="1618317" cy="2993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5">
              <a:lumOff val="23235"/>
            </a:schemeClr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0" dist="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/>
            </a:lvl1pPr>
          </a:lstStyle>
          <a:p>
            <a:pPr/>
            <a:r>
              <a:t>Teaching in auditoriums (+/- 250 students), classrooms (45 students) and labrooms (25 students)</a:t>
            </a:r>
          </a:p>
        </p:txBody>
      </p:sp>
      <p:sp>
        <p:nvSpPr>
          <p:cNvPr id="244" name="Shape 244"/>
          <p:cNvSpPr/>
          <p:nvPr/>
        </p:nvSpPr>
        <p:spPr>
          <a:xfrm>
            <a:off x="6860383" y="3448088"/>
            <a:ext cx="1684196" cy="2993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6">
              <a:lumOff val="18921"/>
            </a:schemeClr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0" dist="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400"/>
            </a:pPr>
            <a:r>
              <a:t>Evaluation:</a:t>
            </a:r>
          </a:p>
          <a:p>
            <a:pPr algn="ctr">
              <a:defRPr sz="1400"/>
            </a:pPr>
            <a:r>
              <a:t>Continuous testing and</a:t>
            </a:r>
          </a:p>
          <a:p>
            <a:pPr algn="ctr">
              <a:defRPr sz="1400"/>
            </a:pPr>
            <a:r>
              <a:t>End examinations (CM)</a:t>
            </a:r>
          </a:p>
        </p:txBody>
      </p:sp>
      <p:pic>
        <p:nvPicPr>
          <p:cNvPr id="245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7290072" y="196321"/>
            <a:ext cx="1695429" cy="7008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246" name="Shape 246"/>
          <p:cNvSpPr/>
          <p:nvPr/>
        </p:nvSpPr>
        <p:spPr>
          <a:xfrm>
            <a:off x="27175" y="2452147"/>
            <a:ext cx="673735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Psychology in Tours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.jpeg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2900" y="-45452"/>
            <a:ext cx="9829800" cy="248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7616" y="3609380"/>
            <a:ext cx="6748768" cy="2344738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233944" y="214440"/>
            <a:ext cx="568122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pc="891" sz="3300">
                <a:solidFill>
                  <a:srgbClr val="FFFFFF"/>
                </a:solidFill>
              </a:defRPr>
            </a:lvl1pPr>
          </a:lstStyle>
          <a:p>
            <a:pPr/>
            <a:r>
              <a:t>Exchange students</a:t>
            </a:r>
          </a:p>
        </p:txBody>
      </p:sp>
      <p:pic>
        <p:nvPicPr>
          <p:cNvPr id="251" name="pasted-image.tiff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7290072" y="196321"/>
            <a:ext cx="1695429" cy="7008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252" name="Shape 252"/>
          <p:cNvSpPr/>
          <p:nvPr/>
        </p:nvSpPr>
        <p:spPr>
          <a:xfrm>
            <a:off x="27175" y="2452147"/>
            <a:ext cx="673735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Psychology in Tours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.jpeg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2900" y="-45452"/>
            <a:ext cx="98298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388357" y="3554870"/>
            <a:ext cx="8367285" cy="275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i="1"/>
            </a:pPr>
            <a:r>
              <a:t>Exchange students can apply for a </a:t>
            </a:r>
            <a:r>
              <a:rPr>
                <a:solidFill>
                  <a:schemeClr val="accent2"/>
                </a:solidFill>
              </a:rPr>
              <a:t>supervised project</a:t>
            </a:r>
            <a:r>
              <a:t> in our labs :</a:t>
            </a:r>
          </a:p>
          <a:p>
            <a:pPr/>
          </a:p>
          <a:p>
            <a:pPr marL="180473" indent="-180473">
              <a:buSzPct val="100000"/>
              <a:buChar char="•"/>
            </a:pPr>
            <a:r>
              <a:t>The project is carried out in a laboratory under the supervision of a lecturer, assistant professor or professor. The students will be examined by an oral presentation, a written report and a theory test.</a:t>
            </a:r>
          </a:p>
          <a:p>
            <a:pPr marL="180473" indent="-180473">
              <a:buSzPct val="100000"/>
              <a:buChar char="•"/>
            </a:pPr>
            <a:r>
              <a:t>Students can validate 15 ECTS at Bachelor level or 20 ECTS at Master level during the semester.</a:t>
            </a:r>
          </a:p>
          <a:p>
            <a:pPr marL="180473" indent="-180473">
              <a:buSzPct val="100000"/>
              <a:buChar char="•"/>
            </a:pPr>
            <a:r>
              <a:t>Students can complete their learning agreement with CUEFEE’s French courses for foreign students (up to 8-12 ECTS) and with disciplinary courses -&gt; http://cces.univ-tours.fr/</a:t>
            </a:r>
          </a:p>
        </p:txBody>
      </p:sp>
      <p:sp>
        <p:nvSpPr>
          <p:cNvPr id="256" name="Shape 256"/>
          <p:cNvSpPr/>
          <p:nvPr/>
        </p:nvSpPr>
        <p:spPr>
          <a:xfrm>
            <a:off x="5253664" y="1774242"/>
            <a:ext cx="2279658" cy="477246"/>
          </a:xfrm>
          <a:prstGeom prst="wedgeEllipseCallout">
            <a:avLst>
              <a:gd name="adj1" fmla="val -95994"/>
              <a:gd name="adj2" fmla="val -91585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257" name="Shape 257"/>
          <p:cNvSpPr/>
          <p:nvPr/>
        </p:nvSpPr>
        <p:spPr>
          <a:xfrm>
            <a:off x="233944" y="214440"/>
            <a:ext cx="568122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pc="891" sz="3300">
                <a:solidFill>
                  <a:srgbClr val="FFFFFF"/>
                </a:solidFill>
              </a:defRPr>
            </a:lvl1pPr>
          </a:lstStyle>
          <a:p>
            <a:pPr/>
            <a:r>
              <a:t>Exchange students</a:t>
            </a:r>
          </a:p>
        </p:txBody>
      </p:sp>
      <p:pic>
        <p:nvPicPr>
          <p:cNvPr id="258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7290072" y="196321"/>
            <a:ext cx="1695429" cy="7008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259" name="Shape 259"/>
          <p:cNvSpPr/>
          <p:nvPr/>
        </p:nvSpPr>
        <p:spPr>
          <a:xfrm>
            <a:off x="27175" y="2452147"/>
            <a:ext cx="673735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Psychology in Tours</a:t>
            </a:r>
          </a:p>
        </p:txBody>
      </p:sp>
      <p:sp>
        <p:nvSpPr>
          <p:cNvPr id="260" name="Shape 260"/>
          <p:cNvSpPr/>
          <p:nvPr/>
        </p:nvSpPr>
        <p:spPr>
          <a:xfrm>
            <a:off x="5485019" y="1861656"/>
            <a:ext cx="19185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pPr/>
            <a:r>
              <a:t>Supervised project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.jpeg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2900" y="-45452"/>
            <a:ext cx="98298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388357" y="3554870"/>
            <a:ext cx="8367285" cy="275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t>Supervised project</a:t>
            </a:r>
          </a:p>
          <a:p>
            <a:pPr lvl="1" marL="561473" indent="-180473">
              <a:buSzPct val="100000"/>
              <a:buChar char="•"/>
            </a:pPr>
            <a:r>
              <a:t>15 ECTS at Bachelor level or 20 ECTS at Master level during the semester.</a:t>
            </a:r>
          </a:p>
          <a:p>
            <a:pPr/>
          </a:p>
          <a:p>
            <a:pPr/>
            <a:r>
              <a:t>CUEFEE’s </a:t>
            </a:r>
            <a:r>
              <a:rPr b="1"/>
              <a:t>French courses </a:t>
            </a:r>
            <a:r>
              <a:t>for foreign students </a:t>
            </a:r>
          </a:p>
          <a:p>
            <a:pPr lvl="1" marL="561473" indent="-180473">
              <a:buSzPct val="100000"/>
              <a:buChar char="•"/>
            </a:pPr>
            <a:r>
              <a:t>(up to 8-12 ECTS)</a:t>
            </a:r>
          </a:p>
          <a:p>
            <a:pPr lvl="1" marL="561473" indent="-180473">
              <a:buSzPct val="100000"/>
              <a:buChar char="•"/>
            </a:pPr>
          </a:p>
          <a:p>
            <a:pPr/>
            <a:r>
              <a:rPr b="1"/>
              <a:t>Disciplinary courses</a:t>
            </a:r>
            <a:r>
              <a:t> -&gt;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http://cces.univ-tours.fr/</a:t>
            </a:r>
          </a:p>
          <a:p>
            <a:pPr lvl="1" marL="561473" indent="-180473">
              <a:buSzPct val="100000"/>
              <a:buChar char="•"/>
            </a:pPr>
            <a:r>
              <a:t>Histoire de Jazz ( 2 ECTS)</a:t>
            </a:r>
          </a:p>
          <a:p>
            <a:pPr lvl="1" marL="561473" indent="-180473">
              <a:buSzPct val="100000"/>
              <a:buChar char="•"/>
            </a:pPr>
            <a:r>
              <a:t>Tender and the law (3 ECTS)</a:t>
            </a:r>
          </a:p>
        </p:txBody>
      </p:sp>
      <p:sp>
        <p:nvSpPr>
          <p:cNvPr id="264" name="Shape 264"/>
          <p:cNvSpPr/>
          <p:nvPr/>
        </p:nvSpPr>
        <p:spPr>
          <a:xfrm>
            <a:off x="5253664" y="1774242"/>
            <a:ext cx="2279658" cy="477246"/>
          </a:xfrm>
          <a:prstGeom prst="wedgeEllipseCallout">
            <a:avLst>
              <a:gd name="adj1" fmla="val -95994"/>
              <a:gd name="adj2" fmla="val -91585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265" name="Shape 265"/>
          <p:cNvSpPr/>
          <p:nvPr/>
        </p:nvSpPr>
        <p:spPr>
          <a:xfrm>
            <a:off x="233944" y="214440"/>
            <a:ext cx="568122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pc="891" sz="3300">
                <a:solidFill>
                  <a:srgbClr val="FFFFFF"/>
                </a:solidFill>
              </a:defRPr>
            </a:lvl1pPr>
          </a:lstStyle>
          <a:p>
            <a:pPr/>
            <a:r>
              <a:t>Exchange students</a:t>
            </a:r>
          </a:p>
        </p:txBody>
      </p:sp>
      <p:pic>
        <p:nvPicPr>
          <p:cNvPr id="266" name="pasted-image.tiff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7290072" y="196321"/>
            <a:ext cx="1695429" cy="7008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pic>
        <p:nvPicPr>
          <p:cNvPr id="267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08133" y="4495120"/>
            <a:ext cx="3353618" cy="1828494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27175" y="2452147"/>
            <a:ext cx="673735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Psychology in Tours</a:t>
            </a:r>
          </a:p>
        </p:txBody>
      </p:sp>
      <p:sp>
        <p:nvSpPr>
          <p:cNvPr id="269" name="Shape 269"/>
          <p:cNvSpPr/>
          <p:nvPr/>
        </p:nvSpPr>
        <p:spPr>
          <a:xfrm>
            <a:off x="5417285" y="1880397"/>
            <a:ext cx="2089163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500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pPr/>
            <a:r>
              <a:t>Learning Agreement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/>
        </p:nvSpPr>
        <p:spPr>
          <a:xfrm>
            <a:off x="-324545" y="-10507"/>
            <a:ext cx="4896546" cy="711191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2" name="Shape 272"/>
          <p:cNvSpPr/>
          <p:nvPr/>
        </p:nvSpPr>
        <p:spPr>
          <a:xfrm>
            <a:off x="283887" y="2475201"/>
            <a:ext cx="6573299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RESEARCH</a:t>
            </a:r>
          </a:p>
        </p:txBody>
      </p:sp>
      <p:sp>
        <p:nvSpPr>
          <p:cNvPr id="273" name="Shape 273"/>
          <p:cNvSpPr/>
          <p:nvPr/>
        </p:nvSpPr>
        <p:spPr>
          <a:xfrm>
            <a:off x="576028" y="6355905"/>
            <a:ext cx="401701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  <p:pic>
        <p:nvPicPr>
          <p:cNvPr id="274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4260" t="7215" r="7800" b="0"/>
          <a:stretch>
            <a:fillRect/>
          </a:stretch>
        </p:blipFill>
        <p:spPr>
          <a:xfrm>
            <a:off x="4563380" y="-17426"/>
            <a:ext cx="4617017" cy="3192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4682" t="9655" r="4682" b="1360"/>
          <a:stretch>
            <a:fillRect/>
          </a:stretch>
        </p:blipFill>
        <p:spPr>
          <a:xfrm>
            <a:off x="4559018" y="3135312"/>
            <a:ext cx="6712198" cy="3960815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76"/>
          <p:cNvSpPr/>
          <p:nvPr/>
        </p:nvSpPr>
        <p:spPr>
          <a:xfrm>
            <a:off x="278664" y="405390"/>
            <a:ext cx="4147146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Psychology in Tours</a:t>
            </a:r>
          </a:p>
        </p:txBody>
      </p:sp>
      <p:pic>
        <p:nvPicPr>
          <p:cNvPr id="277" name="pasted-image.tiff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7290072" y="196321"/>
            <a:ext cx="1695429" cy="7008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48.png" descr="T:\Service_Relations_Internationales\DOSSIERS DES PERSONNELS\Aurore Leroy\2015-2016\Powerpoint DRI\glob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599" y="2195239"/>
            <a:ext cx="2601913" cy="2601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9416" y="0"/>
            <a:ext cx="46374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Shape 281"/>
          <p:cNvSpPr/>
          <p:nvPr/>
        </p:nvSpPr>
        <p:spPr>
          <a:xfrm>
            <a:off x="266953" y="692695"/>
            <a:ext cx="9145018" cy="133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PSYCHOLOGY</a:t>
            </a:r>
          </a:p>
          <a:p>
            <a:pPr>
              <a:defRPr b="1"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LABORATORY</a:t>
            </a:r>
          </a:p>
        </p:txBody>
      </p:sp>
      <p:sp>
        <p:nvSpPr>
          <p:cNvPr id="282" name="Shape 282"/>
          <p:cNvSpPr/>
          <p:nvPr/>
        </p:nvSpPr>
        <p:spPr>
          <a:xfrm>
            <a:off x="338961" y="395371"/>
            <a:ext cx="4017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  <p:pic>
        <p:nvPicPr>
          <p:cNvPr id="283" name="image5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3714" y="5942268"/>
            <a:ext cx="1735830" cy="793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5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57666" y="2016135"/>
            <a:ext cx="45339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4977700" y="1661129"/>
            <a:ext cx="3646796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Development, and cognitive, emotional and social adjustment</a:t>
            </a:r>
          </a:p>
          <a:p>
            <a:pPr lvl="1"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Emotions</a:t>
            </a:r>
          </a:p>
          <a:p>
            <a:pPr lvl="1"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ToM</a:t>
            </a:r>
          </a:p>
        </p:txBody>
      </p:sp>
      <p:sp>
        <p:nvSpPr>
          <p:cNvPr id="286" name="Shape 286"/>
          <p:cNvSpPr/>
          <p:nvPr/>
        </p:nvSpPr>
        <p:spPr>
          <a:xfrm>
            <a:off x="4893033" y="3772562"/>
            <a:ext cx="3543301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Gerontology and daily life</a:t>
            </a:r>
            <a:r>
              <a:rPr b="0"/>
              <a:t> </a:t>
            </a:r>
            <a:endParaRPr b="0"/>
          </a:p>
          <a:p>
            <a:pPr lvl="1">
              <a:defRPr b="1" sz="2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0"/>
              <a:t>Food</a:t>
            </a:r>
            <a:endParaRPr b="0"/>
          </a:p>
          <a:p>
            <a:pPr lvl="1">
              <a:defRPr sz="2000"/>
            </a:pPr>
            <a:r>
              <a:t>Physical exercise and ageing</a:t>
            </a:r>
          </a:p>
        </p:txBody>
      </p:sp>
      <p:pic>
        <p:nvPicPr>
          <p:cNvPr id="287" name="pasted-image.tiff"/>
          <p:cNvPicPr>
            <a:picLocks noChangeAspect="1"/>
          </p:cNvPicPr>
          <p:nvPr/>
        </p:nvPicPr>
        <p:blipFill>
          <a:blip r:embed="rId6">
            <a:extLst/>
          </a:blip>
          <a:srcRect l="0" t="0" r="0" b="0"/>
          <a:stretch>
            <a:fillRect/>
          </a:stretch>
        </p:blipFill>
        <p:spPr>
          <a:xfrm>
            <a:off x="7290072" y="196321"/>
            <a:ext cx="1695429" cy="7008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48.png" descr="T:\Service_Relations_Internationales\DOSSIERS DES PERSONNELS\Aurore Leroy\2015-2016\Powerpoint DRI\glob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599" y="2195239"/>
            <a:ext cx="2601913" cy="2601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9416" y="0"/>
            <a:ext cx="46374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hape 291"/>
          <p:cNvSpPr/>
          <p:nvPr/>
        </p:nvSpPr>
        <p:spPr>
          <a:xfrm>
            <a:off x="266953" y="692695"/>
            <a:ext cx="9145018" cy="133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PSYCHOLOGY</a:t>
            </a:r>
          </a:p>
          <a:p>
            <a:pPr>
              <a:defRPr b="1"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LABORATORY</a:t>
            </a:r>
          </a:p>
        </p:txBody>
      </p:sp>
      <p:sp>
        <p:nvSpPr>
          <p:cNvPr id="292" name="Shape 292"/>
          <p:cNvSpPr/>
          <p:nvPr/>
        </p:nvSpPr>
        <p:spPr>
          <a:xfrm>
            <a:off x="338961" y="395371"/>
            <a:ext cx="4017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  <p:pic>
        <p:nvPicPr>
          <p:cNvPr id="293" name="pasted-image.tiff"/>
          <p:cNvPicPr>
            <a:picLocks noChangeAspect="1"/>
          </p:cNvPicPr>
          <p:nvPr/>
        </p:nvPicPr>
        <p:blipFill>
          <a:blip r:embed="rId4">
            <a:extLst/>
          </a:blip>
          <a:srcRect l="0" t="4082" r="3268" b="4082"/>
          <a:stretch>
            <a:fillRect/>
          </a:stretch>
        </p:blipFill>
        <p:spPr>
          <a:xfrm>
            <a:off x="432289" y="2190183"/>
            <a:ext cx="3353904" cy="2271713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>
            <a:off x="4792013" y="2389178"/>
            <a:ext cx="4017015" cy="297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2" indent="457200" defTabSz="228600">
              <a:defRPr sz="2200"/>
            </a:pPr>
            <a:r>
              <a:t>▪ Individual development from childhood to old age</a:t>
            </a:r>
          </a:p>
          <a:p>
            <a:pPr defTabSz="457200">
              <a:defRPr sz="2200"/>
            </a:pPr>
            <a:r>
              <a:t>	▪ Memory</a:t>
            </a:r>
          </a:p>
          <a:p>
            <a:pPr defTabSz="457200">
              <a:defRPr sz="2200"/>
            </a:pPr>
            <a:r>
              <a:t>	▪ Language</a:t>
            </a:r>
          </a:p>
          <a:p>
            <a:pPr defTabSz="457200">
              <a:defRPr sz="2200"/>
            </a:pPr>
            <a:r>
              <a:t>	▪ Communication</a:t>
            </a:r>
          </a:p>
          <a:p>
            <a:pPr defTabSz="457200">
              <a:defRPr sz="2200"/>
            </a:pPr>
            <a:r>
              <a:t>	▪ Social regulation of cognitive functions</a:t>
            </a:r>
          </a:p>
          <a:p>
            <a:pPr defTabSz="457200">
              <a:defRPr sz="2200"/>
            </a:pPr>
            <a:r>
              <a:t>	▪ Relations between physical exercise and cognition</a:t>
            </a:r>
          </a:p>
        </p:txBody>
      </p:sp>
      <p:sp>
        <p:nvSpPr>
          <p:cNvPr id="295" name="Shape 295"/>
          <p:cNvSpPr/>
          <p:nvPr/>
        </p:nvSpPr>
        <p:spPr>
          <a:xfrm>
            <a:off x="434109" y="4963655"/>
            <a:ext cx="3826720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12700">
              <a:defRPr b="1" sz="1900"/>
            </a:lvl1pPr>
          </a:lstStyle>
          <a:p>
            <a:pPr/>
            <a:r>
              <a:t>	Centre de Recherches sur la Cognition et l’Apprentissage</a:t>
            </a:r>
          </a:p>
        </p:txBody>
      </p:sp>
      <p:pic>
        <p:nvPicPr>
          <p:cNvPr id="296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7290072" y="196321"/>
            <a:ext cx="1695429" cy="7008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age48.png" descr="T:\Service_Relations_Internationales\DOSSIERS DES PERSONNELS\Aurore Leroy\2015-2016\Powerpoint DRI\glob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599" y="2195239"/>
            <a:ext cx="2601913" cy="2601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4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9416" y="0"/>
            <a:ext cx="46374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hape 300"/>
          <p:cNvSpPr/>
          <p:nvPr/>
        </p:nvSpPr>
        <p:spPr>
          <a:xfrm>
            <a:off x="266953" y="692695"/>
            <a:ext cx="9145018" cy="133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PSYCHOLOGY</a:t>
            </a:r>
          </a:p>
          <a:p>
            <a:pPr>
              <a:defRPr b="1"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LABORATORY</a:t>
            </a:r>
          </a:p>
        </p:txBody>
      </p:sp>
      <p:sp>
        <p:nvSpPr>
          <p:cNvPr id="301" name="Shape 301"/>
          <p:cNvSpPr/>
          <p:nvPr/>
        </p:nvSpPr>
        <p:spPr>
          <a:xfrm>
            <a:off x="338961" y="395371"/>
            <a:ext cx="4017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  <p:sp>
        <p:nvSpPr>
          <p:cNvPr id="302" name="Shape 302"/>
          <p:cNvSpPr/>
          <p:nvPr/>
        </p:nvSpPr>
        <p:spPr>
          <a:xfrm>
            <a:off x="641161" y="4722357"/>
            <a:ext cx="3262790" cy="156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Courier New"/>
              <a:buChar char="o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>
              <a:defRPr b="1"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Psychological health, work and quality of life</a:t>
            </a:r>
          </a:p>
        </p:txBody>
      </p:sp>
      <p:sp>
        <p:nvSpPr>
          <p:cNvPr id="303" name="Shape 303"/>
          <p:cNvSpPr/>
          <p:nvPr/>
        </p:nvSpPr>
        <p:spPr>
          <a:xfrm>
            <a:off x="618066" y="2235199"/>
            <a:ext cx="3116330" cy="2350560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pic>
        <p:nvPicPr>
          <p:cNvPr id="304" name="pasted-image.tiff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7290072" y="196321"/>
            <a:ext cx="1695429" cy="7008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827583" y="1988840"/>
            <a:ext cx="7704858" cy="340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FF66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Linked to the Doctoral School </a:t>
            </a:r>
            <a:r>
              <a:rPr b="0"/>
              <a:t>“Social and Human Sciences”</a:t>
            </a:r>
            <a:endParaRPr b="0"/>
          </a:p>
          <a:p>
            <a:pPr>
              <a:defRPr sz="2400">
                <a:solidFill>
                  <a:srgbClr val="FF66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>
              <a:defRPr sz="2400">
                <a:solidFill>
                  <a:srgbClr val="FF66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>
              <a:defRPr b="1" sz="2400">
                <a:solidFill>
                  <a:srgbClr val="FF66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Linked to the Psychology Department</a:t>
            </a:r>
          </a:p>
          <a:p>
            <a:pPr>
              <a:defRPr sz="2400">
                <a:solidFill>
                  <a:srgbClr val="FF66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>
              <a:defRPr sz="2400">
                <a:solidFill>
                  <a:srgbClr val="FF66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>
              <a:defRPr sz="2400">
                <a:solidFill>
                  <a:srgbClr val="FF66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Member of the “Maison des Sciences de l’Homme Val de Loire”</a:t>
            </a:r>
          </a:p>
        </p:txBody>
      </p:sp>
      <p:sp>
        <p:nvSpPr>
          <p:cNvPr id="307" name="Shape 307"/>
          <p:cNvSpPr/>
          <p:nvPr/>
        </p:nvSpPr>
        <p:spPr>
          <a:xfrm>
            <a:off x="-324545" y="-10508"/>
            <a:ext cx="9937106" cy="775213"/>
          </a:xfrm>
          <a:prstGeom prst="rect">
            <a:avLst/>
          </a:prstGeom>
          <a:solidFill>
            <a:srgbClr val="FF993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8" name="Shape 308"/>
          <p:cNvSpPr/>
          <p:nvPr/>
        </p:nvSpPr>
        <p:spPr>
          <a:xfrm>
            <a:off x="323527" y="2060848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FF66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9" name="Shape 309"/>
          <p:cNvSpPr/>
          <p:nvPr/>
        </p:nvSpPr>
        <p:spPr>
          <a:xfrm>
            <a:off x="339398" y="4653136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FF66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0" name="Shape 310"/>
          <p:cNvSpPr/>
          <p:nvPr/>
        </p:nvSpPr>
        <p:spPr>
          <a:xfrm>
            <a:off x="4488422" y="497865"/>
            <a:ext cx="144017" cy="1440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1" name="Shape 311"/>
          <p:cNvSpPr/>
          <p:nvPr/>
        </p:nvSpPr>
        <p:spPr>
          <a:xfrm>
            <a:off x="93867" y="340003"/>
            <a:ext cx="7003991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PSYCHOLOGY LABORATORIES    </a:t>
            </a:r>
            <a:r>
              <a:rPr b="0"/>
              <a:t>Presentation</a:t>
            </a:r>
          </a:p>
        </p:txBody>
      </p:sp>
      <p:sp>
        <p:nvSpPr>
          <p:cNvPr id="312" name="Shape 312"/>
          <p:cNvSpPr/>
          <p:nvPr/>
        </p:nvSpPr>
        <p:spPr>
          <a:xfrm>
            <a:off x="251519" y="44623"/>
            <a:ext cx="4017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  <p:pic>
        <p:nvPicPr>
          <p:cNvPr id="313" name="image52.jpg" descr="Résultat de recherche d'images pour &quot;msh vdl&quot;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8024" y="5517582"/>
            <a:ext cx="2256185" cy="119490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323525" y="3552983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FF66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15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7290072" y="196321"/>
            <a:ext cx="1695429" cy="7008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mage3.jpg" descr="T:\Service_Relations_Internationales\DOSSIERS DES PERSONNELS\Aurore Leroy\2015-2016\Powerpoint DRI\universite_francois_rabelais_tour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5975" y="6127"/>
            <a:ext cx="5715001" cy="2381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4.jpg" descr="T:\Service_Relations_Internationales\DOSSIERS COMMUNS AU SERVICE\PHOTOS  RI\Banque Photos Univ-Communication\CITY of TOURS\site tanneurs Loir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3049278" y="2254337"/>
            <a:ext cx="6328044" cy="4746035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/>
          <p:nvPr/>
        </p:nvSpPr>
        <p:spPr>
          <a:xfrm>
            <a:off x="-324545" y="-10507"/>
            <a:ext cx="4968554" cy="7111914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20" name="image5.png" descr="T:\Service_Relations_Internationales\DOSSIERS DES PERSONNELS\Aurore Leroy\2015-2016\Powerpoint DRI\school(1)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0587" y="2278063"/>
            <a:ext cx="2601913" cy="2601912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hape 321"/>
          <p:cNvSpPr/>
          <p:nvPr/>
        </p:nvSpPr>
        <p:spPr>
          <a:xfrm>
            <a:off x="266953" y="692695"/>
            <a:ext cx="9145018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AT A GLANCE</a:t>
            </a:r>
          </a:p>
        </p:txBody>
      </p:sp>
      <p:sp>
        <p:nvSpPr>
          <p:cNvPr id="322" name="Shape 322"/>
          <p:cNvSpPr/>
          <p:nvPr/>
        </p:nvSpPr>
        <p:spPr>
          <a:xfrm>
            <a:off x="338961" y="395371"/>
            <a:ext cx="4017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0" name="Im.jpeg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2900" y="-45452"/>
            <a:ext cx="98298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27175" y="2452147"/>
            <a:ext cx="673735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Psychology in Tours</a:t>
            </a:r>
          </a:p>
        </p:txBody>
      </p:sp>
      <p:pic>
        <p:nvPicPr>
          <p:cNvPr id="142" name="image2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2665" y="5778171"/>
            <a:ext cx="1045909" cy="701041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367393" y="3585277"/>
            <a:ext cx="8409214" cy="302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900">
                <a:latin typeface="Gill Sans"/>
                <a:ea typeface="Gill Sans"/>
                <a:cs typeface="Gill Sans"/>
                <a:sym typeface="Gill Sans"/>
              </a:defRPr>
            </a:pPr>
            <a:r>
              <a:t>A few statistics:</a:t>
            </a:r>
          </a:p>
          <a:p>
            <a:pPr>
              <a:defRPr sz="1900"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>
              <a:defRPr sz="1900">
                <a:latin typeface="Gill Sans"/>
                <a:ea typeface="Gill Sans"/>
                <a:cs typeface="Gill Sans"/>
                <a:sym typeface="Gill Sans"/>
              </a:defRPr>
            </a:pPr>
            <a:r>
              <a:t>- 600 students in the first year of the bachelor's degree</a:t>
            </a:r>
          </a:p>
          <a:p>
            <a:pPr>
              <a:defRPr sz="1900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- 300 students in the second year </a:t>
            </a:r>
          </a:p>
          <a:p>
            <a:pPr>
              <a:defRPr sz="1900">
                <a:latin typeface="Gill Sans"/>
                <a:ea typeface="Gill Sans"/>
                <a:cs typeface="Gill Sans"/>
                <a:sym typeface="Gill Sans"/>
              </a:defRPr>
            </a:pPr>
            <a:r>
              <a:t>- 200 students in the third year </a:t>
            </a:r>
          </a:p>
          <a:p>
            <a:pPr>
              <a:defRPr sz="1900">
                <a:solidFill>
                  <a:schemeClr val="accent3">
                    <a:satOff val="-6373"/>
                    <a:lumOff val="-10823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- 100 students in the first year of the Master's degree</a:t>
            </a:r>
          </a:p>
          <a:p>
            <a:pPr>
              <a:defRPr sz="1900">
                <a:latin typeface="Gill Sans"/>
                <a:ea typeface="Gill Sans"/>
                <a:cs typeface="Gill Sans"/>
                <a:sym typeface="Gill Sans"/>
              </a:defRPr>
            </a:pPr>
            <a:r>
              <a:t>- 100 students in the second year of the Master's degree</a:t>
            </a:r>
          </a:p>
          <a:p>
            <a:pPr>
              <a:defRPr sz="1900">
                <a:solidFill>
                  <a:schemeClr val="accent1">
                    <a:satOff val="-4409"/>
                    <a:lumOff val="-10509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- 30 PhD students</a:t>
            </a:r>
          </a:p>
          <a:p>
            <a:pPr lvl="3">
              <a:defRPr sz="1900">
                <a:latin typeface="Gill Sans"/>
                <a:ea typeface="Gill Sans"/>
                <a:cs typeface="Gill Sans"/>
                <a:sym typeface="Gill Sans"/>
              </a:defRPr>
            </a:pPr>
            <a:r>
              <a:t>40 professor-researchers</a:t>
            </a:r>
          </a:p>
          <a:p>
            <a:pPr lvl="3">
              <a:defRPr sz="1900">
                <a:latin typeface="Gill Sans"/>
                <a:ea typeface="Gill Sans"/>
                <a:cs typeface="Gill Sans"/>
                <a:sym typeface="Gill Sans"/>
              </a:defRPr>
            </a:pPr>
            <a:r>
              <a:t>4 secretaries</a:t>
            </a:r>
          </a:p>
          <a:p>
            <a:pPr lvl="3">
              <a:defRPr sz="1900">
                <a:latin typeface="Gill Sans"/>
                <a:ea typeface="Gill Sans"/>
                <a:cs typeface="Gill Sans"/>
                <a:sym typeface="Gill Sans"/>
              </a:defRPr>
            </a:pPr>
            <a:r>
              <a:t>3 research ingeneers</a:t>
            </a:r>
          </a:p>
        </p:txBody>
      </p:sp>
      <p:pic>
        <p:nvPicPr>
          <p:cNvPr id="144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20809" y="1860275"/>
            <a:ext cx="8425316" cy="18847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pic>
        <p:nvPicPr>
          <p:cNvPr id="145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7290071" y="196321"/>
            <a:ext cx="1695430" cy="7008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7364"/>
            <a:ext cx="8060344" cy="6510637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hape 325"/>
          <p:cNvSpPr/>
          <p:nvPr/>
        </p:nvSpPr>
        <p:spPr>
          <a:xfrm>
            <a:off x="-324545" y="-10508"/>
            <a:ext cx="9937106" cy="775213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6" name="Shape 326"/>
          <p:cNvSpPr/>
          <p:nvPr/>
        </p:nvSpPr>
        <p:spPr>
          <a:xfrm>
            <a:off x="232305" y="317748"/>
            <a:ext cx="7508048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AT A GLANCE     </a:t>
            </a:r>
            <a:r>
              <a:rPr b="0"/>
              <a:t>Location</a:t>
            </a:r>
          </a:p>
        </p:txBody>
      </p:sp>
      <p:sp>
        <p:nvSpPr>
          <p:cNvPr id="327" name="Shape 327"/>
          <p:cNvSpPr/>
          <p:nvPr/>
        </p:nvSpPr>
        <p:spPr>
          <a:xfrm>
            <a:off x="2474473" y="512676"/>
            <a:ext cx="144017" cy="1440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8" name="Shape 328"/>
          <p:cNvSpPr/>
          <p:nvPr/>
        </p:nvSpPr>
        <p:spPr>
          <a:xfrm>
            <a:off x="251519" y="44623"/>
            <a:ext cx="4017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  <p:pic>
        <p:nvPicPr>
          <p:cNvPr id="329" name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0112" y="1516707"/>
            <a:ext cx="3438526" cy="2085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/>
        </p:nvSpPr>
        <p:spPr>
          <a:xfrm>
            <a:off x="-108521" y="0"/>
            <a:ext cx="9505058" cy="7173415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2" name="Shape 332"/>
          <p:cNvSpPr/>
          <p:nvPr/>
        </p:nvSpPr>
        <p:spPr>
          <a:xfrm>
            <a:off x="-324545" y="-10508"/>
            <a:ext cx="9937106" cy="775213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3" name="Shape 333"/>
          <p:cNvSpPr/>
          <p:nvPr/>
        </p:nvSpPr>
        <p:spPr>
          <a:xfrm>
            <a:off x="6156176" y="1628800"/>
            <a:ext cx="2843809" cy="319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Wingdings"/>
              <a:buChar char="➢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dynamic city located </a:t>
            </a:r>
            <a:r>
              <a:rPr>
                <a:solidFill>
                  <a:srgbClr val="0070C0"/>
                </a:solidFill>
              </a:rPr>
              <a:t>one hour from Paris by train</a:t>
            </a:r>
            <a:endParaRPr>
              <a:solidFill>
                <a:srgbClr val="0070C0"/>
              </a:solidFill>
            </a:endParaRPr>
          </a:p>
          <a:p>
            <a:pPr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 marL="342900" indent="-342900">
              <a:buSzPct val="100000"/>
              <a:buFont typeface="Wingdings"/>
              <a:buChar char="➢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 the heart of the </a:t>
            </a:r>
            <a:r>
              <a:rPr>
                <a:solidFill>
                  <a:srgbClr val="0070C0"/>
                </a:solidFill>
              </a:rPr>
              <a:t>Loire Valley </a:t>
            </a:r>
            <a:r>
              <a:t>: « </a:t>
            </a:r>
            <a:r>
              <a:rPr i="1"/>
              <a:t>le Jardin de la France</a:t>
            </a:r>
            <a:r>
              <a:t> »</a:t>
            </a:r>
            <a:endParaRPr sz="2400"/>
          </a:p>
          <a:p>
            <a:pPr marL="342900" indent="-342900">
              <a:buSzPct val="100000"/>
              <a:buFont typeface="Wingdings"/>
              <a:buChar char="➢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 marL="342900" indent="-342900">
              <a:buSzPct val="100000"/>
              <a:buFont typeface="Wingdings"/>
              <a:buChar char="➢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Known as the </a:t>
            </a:r>
            <a:r>
              <a:rPr>
                <a:solidFill>
                  <a:srgbClr val="0070C0"/>
                </a:solidFill>
              </a:rPr>
              <a:t>cradle of French language</a:t>
            </a:r>
            <a:endParaRPr sz="2000">
              <a:solidFill>
                <a:srgbClr val="0070C0"/>
              </a:solidFill>
            </a:endParaRPr>
          </a:p>
        </p:txBody>
      </p:sp>
      <p:pic>
        <p:nvPicPr>
          <p:cNvPr id="334" name="image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4544" y="867912"/>
            <a:ext cx="6370321" cy="6053329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Shape 335"/>
          <p:cNvSpPr/>
          <p:nvPr/>
        </p:nvSpPr>
        <p:spPr>
          <a:xfrm>
            <a:off x="232305" y="317748"/>
            <a:ext cx="7148008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AT A GLANCE     </a:t>
            </a:r>
            <a:r>
              <a:rPr b="0"/>
              <a:t>Location</a:t>
            </a:r>
          </a:p>
        </p:txBody>
      </p:sp>
      <p:sp>
        <p:nvSpPr>
          <p:cNvPr id="336" name="Shape 336"/>
          <p:cNvSpPr/>
          <p:nvPr/>
        </p:nvSpPr>
        <p:spPr>
          <a:xfrm>
            <a:off x="2474473" y="512676"/>
            <a:ext cx="144017" cy="1440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7" name="Shape 337"/>
          <p:cNvSpPr/>
          <p:nvPr/>
        </p:nvSpPr>
        <p:spPr>
          <a:xfrm>
            <a:off x="251519" y="44623"/>
            <a:ext cx="4017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/>
        </p:nvSpPr>
        <p:spPr>
          <a:xfrm>
            <a:off x="-324545" y="-10507"/>
            <a:ext cx="4968554" cy="7255930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40" name="image11.png" descr="T:\Service_Relations_Internationales\DOSSIERS DES PERSONNELS\Aurore Leroy\2015-2016\Powerpoint DRI\buildi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774" y="2060848"/>
            <a:ext cx="2601914" cy="2601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age12.jpg" descr="T:\Service_Relations_Internationales\DOSSIERS COMMUNS AU SERVICE\PHOTOS  RI\Banque Photos Univ-Communication\©ADT Touraine + nom du photographe\Grand Théatre 02_SFrémon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0614" y="-41492"/>
            <a:ext cx="4701907" cy="705561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Shape 342"/>
          <p:cNvSpPr/>
          <p:nvPr/>
        </p:nvSpPr>
        <p:spPr>
          <a:xfrm>
            <a:off x="266953" y="692695"/>
            <a:ext cx="9145018" cy="133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ABOUT THE CITY </a:t>
            </a:r>
          </a:p>
          <a:p>
            <a:pPr>
              <a:defRPr b="1"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OF TOURS</a:t>
            </a:r>
          </a:p>
        </p:txBody>
      </p:sp>
      <p:sp>
        <p:nvSpPr>
          <p:cNvPr id="343" name="Shape 343"/>
          <p:cNvSpPr/>
          <p:nvPr/>
        </p:nvSpPr>
        <p:spPr>
          <a:xfrm>
            <a:off x="338961" y="395371"/>
            <a:ext cx="4017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/>
        </p:nvSpPr>
        <p:spPr>
          <a:xfrm>
            <a:off x="827584" y="1196751"/>
            <a:ext cx="4312866" cy="3585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human-sized city</a:t>
            </a:r>
          </a:p>
          <a:p>
            <a:pPr lvl="1" marL="355600" indent="-355600">
              <a:lnSpc>
                <a:spcPct val="90000"/>
              </a:lnSpc>
              <a:spcBef>
                <a:spcPts val="1200"/>
              </a:spcBef>
              <a:buSzPct val="100000"/>
              <a:buFont typeface="Courier New"/>
              <a:buChar char="o"/>
              <a:defRPr sz="2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300,000 inhabitants</a:t>
            </a:r>
          </a:p>
          <a:p>
            <a:pPr lvl="2" marL="628650" indent="-273050">
              <a:lnSpc>
                <a:spcPct val="90000"/>
              </a:lnSpc>
              <a:buClr>
                <a:srgbClr val="00B0F0"/>
              </a:buClr>
              <a:buSzPct val="100000"/>
              <a:buFont typeface="Arial"/>
              <a:buChar char="•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with over 26,000 students</a:t>
            </a:r>
          </a:p>
          <a:p>
            <a:pPr lvl="2" marL="628650" indent="-273050">
              <a:lnSpc>
                <a:spcPct val="90000"/>
              </a:lnSpc>
              <a:buClr>
                <a:srgbClr val="00B0F0"/>
              </a:buClr>
              <a:buSzPct val="100000"/>
              <a:buFont typeface="Arial"/>
              <a:buChar char="•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40% of its people having less than 30 years old</a:t>
            </a:r>
          </a:p>
          <a:p>
            <a:pPr lvl="2">
              <a:lnSpc>
                <a:spcPct val="90000"/>
              </a:lnSpc>
              <a:defRPr sz="20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 lvl="2" indent="0">
              <a:lnSpc>
                <a:spcPct val="90000"/>
              </a:lnSpc>
              <a:defRPr sz="20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hour from Paris by TGV</a:t>
            </a:r>
          </a:p>
          <a:p>
            <a:pPr lvl="2" indent="0">
              <a:lnSpc>
                <a:spcPct val="90000"/>
              </a:lnSpc>
              <a:defRPr sz="24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 lvl="2" indent="0">
              <a:lnSpc>
                <a:spcPct val="90000"/>
              </a:lnSpc>
              <a:defRPr sz="20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city renowned worldwide </a:t>
            </a:r>
          </a:p>
          <a:p>
            <a:pPr lvl="2" indent="0">
              <a:lnSpc>
                <a:spcPct val="90000"/>
              </a:lnSpc>
              <a:defRPr sz="20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 its cuisine, its wines, </a:t>
            </a:r>
          </a:p>
          <a:p>
            <a:pPr lvl="2" indent="0">
              <a:lnSpc>
                <a:spcPct val="90000"/>
              </a:lnSpc>
              <a:defRPr sz="20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and « art de vivre »</a:t>
            </a:r>
          </a:p>
        </p:txBody>
      </p:sp>
      <p:sp>
        <p:nvSpPr>
          <p:cNvPr id="346" name="Shape 346"/>
          <p:cNvSpPr/>
          <p:nvPr/>
        </p:nvSpPr>
        <p:spPr>
          <a:xfrm>
            <a:off x="323527" y="1196751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47" name="Shape 347"/>
          <p:cNvSpPr/>
          <p:nvPr/>
        </p:nvSpPr>
        <p:spPr>
          <a:xfrm>
            <a:off x="323525" y="2924943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48" name="Shape 348"/>
          <p:cNvSpPr/>
          <p:nvPr/>
        </p:nvSpPr>
        <p:spPr>
          <a:xfrm>
            <a:off x="323524" y="3501008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49" name="Shape 349"/>
          <p:cNvSpPr/>
          <p:nvPr/>
        </p:nvSpPr>
        <p:spPr>
          <a:xfrm>
            <a:off x="-324545" y="-10508"/>
            <a:ext cx="9937106" cy="775213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0" name="Shape 350"/>
          <p:cNvSpPr/>
          <p:nvPr/>
        </p:nvSpPr>
        <p:spPr>
          <a:xfrm>
            <a:off x="4211959" y="512676"/>
            <a:ext cx="144017" cy="1440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1" name="Shape 351"/>
          <p:cNvSpPr/>
          <p:nvPr/>
        </p:nvSpPr>
        <p:spPr>
          <a:xfrm>
            <a:off x="4436367" y="507516"/>
            <a:ext cx="144017" cy="1440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2" name="Shape 352"/>
          <p:cNvSpPr/>
          <p:nvPr/>
        </p:nvSpPr>
        <p:spPr>
          <a:xfrm>
            <a:off x="4669714" y="512676"/>
            <a:ext cx="144017" cy="1440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53" name="image13.jpg" descr="T:\Service_Relations_Internationales\DOSSIERS COMMUNS AU SERVICE\PHOTOS  RI\Banque Photos Univ-Communication\©ADT Touraine + nom du photographe\Place Plumereau 01_SFrémont.jpg"/>
          <p:cNvPicPr>
            <a:picLocks noChangeAspect="1"/>
          </p:cNvPicPr>
          <p:nvPr/>
        </p:nvPicPr>
        <p:blipFill>
          <a:blip r:embed="rId2">
            <a:extLst/>
          </a:blip>
          <a:srcRect l="0" t="0" r="1" b="0"/>
          <a:stretch>
            <a:fillRect/>
          </a:stretch>
        </p:blipFill>
        <p:spPr>
          <a:xfrm>
            <a:off x="5465431" y="1409237"/>
            <a:ext cx="3323036" cy="4986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1" y="0"/>
                </a:moveTo>
                <a:cubicBezTo>
                  <a:pt x="1613" y="0"/>
                  <a:pt x="0" y="1075"/>
                  <a:pt x="0" y="2400"/>
                </a:cubicBezTo>
                <a:lnTo>
                  <a:pt x="0" y="21600"/>
                </a:lnTo>
                <a:lnTo>
                  <a:pt x="18001" y="21600"/>
                </a:lnTo>
                <a:cubicBezTo>
                  <a:pt x="19990" y="21600"/>
                  <a:pt x="21600" y="20525"/>
                  <a:pt x="21600" y="19200"/>
                </a:cubicBezTo>
                <a:lnTo>
                  <a:pt x="21600" y="0"/>
                </a:lnTo>
                <a:lnTo>
                  <a:pt x="3601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pic>
        <p:nvPicPr>
          <p:cNvPr id="354" name="image14.jpg" descr="Afficher l'image d'origine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2968649" y="4499678"/>
            <a:ext cx="2996805" cy="2122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549" y="0"/>
                </a:moveTo>
                <a:cubicBezTo>
                  <a:pt x="1141" y="0"/>
                  <a:pt x="0" y="1611"/>
                  <a:pt x="0" y="3599"/>
                </a:cubicBezTo>
                <a:lnTo>
                  <a:pt x="0" y="21600"/>
                </a:lnTo>
                <a:lnTo>
                  <a:pt x="19051" y="21600"/>
                </a:lnTo>
                <a:cubicBezTo>
                  <a:pt x="20459" y="21600"/>
                  <a:pt x="21600" y="19985"/>
                  <a:pt x="21600" y="17997"/>
                </a:cubicBezTo>
                <a:lnTo>
                  <a:pt x="21600" y="0"/>
                </a:lnTo>
                <a:lnTo>
                  <a:pt x="2549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pic>
        <p:nvPicPr>
          <p:cNvPr id="355" name="image15.jpg" descr="Afficher l'image d'ori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0052" y="4820730"/>
            <a:ext cx="2401748" cy="1801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98" y="0"/>
                </a:moveTo>
                <a:cubicBezTo>
                  <a:pt x="1207" y="0"/>
                  <a:pt x="0" y="1609"/>
                  <a:pt x="0" y="3598"/>
                </a:cubicBezTo>
                <a:lnTo>
                  <a:pt x="0" y="21600"/>
                </a:lnTo>
                <a:lnTo>
                  <a:pt x="18898" y="21600"/>
                </a:lnTo>
                <a:cubicBezTo>
                  <a:pt x="20389" y="21600"/>
                  <a:pt x="21600" y="19986"/>
                  <a:pt x="21600" y="17998"/>
                </a:cubicBezTo>
                <a:lnTo>
                  <a:pt x="21600" y="0"/>
                </a:lnTo>
                <a:lnTo>
                  <a:pt x="2698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sp>
        <p:nvSpPr>
          <p:cNvPr id="356" name="Shape 356"/>
          <p:cNvSpPr/>
          <p:nvPr/>
        </p:nvSpPr>
        <p:spPr>
          <a:xfrm>
            <a:off x="232305" y="332656"/>
            <a:ext cx="7148008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ABOUT THE CITY OF TOURS   </a:t>
            </a:r>
            <a:r>
              <a:rPr b="0"/>
              <a:t>  </a:t>
            </a:r>
          </a:p>
        </p:txBody>
      </p:sp>
      <p:sp>
        <p:nvSpPr>
          <p:cNvPr id="357" name="Shape 357"/>
          <p:cNvSpPr/>
          <p:nvPr/>
        </p:nvSpPr>
        <p:spPr>
          <a:xfrm>
            <a:off x="251519" y="44623"/>
            <a:ext cx="4017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/>
        </p:nvSpPr>
        <p:spPr>
          <a:xfrm>
            <a:off x="3707903" y="1196751"/>
            <a:ext cx="5184578" cy="274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2" indent="0">
              <a:lnSpc>
                <a:spcPct val="90000"/>
              </a:lnSpc>
              <a:defRPr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Capital of the Touraine area, </a:t>
            </a:r>
          </a:p>
          <a:p>
            <a:pPr lvl="2" indent="0">
              <a:lnSpc>
                <a:spcPct val="90000"/>
              </a:lnSpc>
              <a:defRPr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where the river Loire – </a:t>
            </a:r>
          </a:p>
          <a:p>
            <a:pPr lvl="2" indent="0">
              <a:lnSpc>
                <a:spcPct val="90000"/>
              </a:lnSpc>
              <a:defRPr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listed as UNESCO World Heritage - flows</a:t>
            </a:r>
          </a:p>
          <a:p>
            <a:pPr>
              <a:defRPr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>
              <a:defRPr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Home to Rabelais, Leonardo da Vinci, Descartes, Ronsard, Balzac…</a:t>
            </a:r>
          </a:p>
          <a:p>
            <a:pPr>
              <a:defRPr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 lvl="2" indent="0">
              <a:lnSpc>
                <a:spcPct val="90000"/>
              </a:lnSpc>
              <a:defRPr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modern enterprising city with a prestigious past (The Loire Valley and its Châteaux)</a:t>
            </a:r>
          </a:p>
        </p:txBody>
      </p:sp>
      <p:sp>
        <p:nvSpPr>
          <p:cNvPr id="360" name="Shape 360"/>
          <p:cNvSpPr/>
          <p:nvPr/>
        </p:nvSpPr>
        <p:spPr>
          <a:xfrm>
            <a:off x="3201497" y="1196751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1" name="Shape 361"/>
          <p:cNvSpPr/>
          <p:nvPr/>
        </p:nvSpPr>
        <p:spPr>
          <a:xfrm>
            <a:off x="3201496" y="2204864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2" name="Shape 362"/>
          <p:cNvSpPr/>
          <p:nvPr/>
        </p:nvSpPr>
        <p:spPr>
          <a:xfrm>
            <a:off x="3225781" y="2996951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3" name="Shape 363"/>
          <p:cNvSpPr/>
          <p:nvPr/>
        </p:nvSpPr>
        <p:spPr>
          <a:xfrm>
            <a:off x="-324545" y="-10508"/>
            <a:ext cx="9937106" cy="775213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4" name="Shape 364"/>
          <p:cNvSpPr/>
          <p:nvPr/>
        </p:nvSpPr>
        <p:spPr>
          <a:xfrm>
            <a:off x="4211959" y="512676"/>
            <a:ext cx="144017" cy="1440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5" name="Shape 365"/>
          <p:cNvSpPr/>
          <p:nvPr/>
        </p:nvSpPr>
        <p:spPr>
          <a:xfrm>
            <a:off x="4436367" y="507516"/>
            <a:ext cx="144017" cy="1440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66" name="image16.jpg" descr="T:\Service_Relations_Internationales\DOSSIERS DES PERSONNELS\Aurore Leroy\VISUELS\VISUELS divers\Chenonceau-sx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322" y="1078053"/>
            <a:ext cx="2776354" cy="3701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0" y="0"/>
                </a:moveTo>
                <a:cubicBezTo>
                  <a:pt x="1612" y="0"/>
                  <a:pt x="0" y="1209"/>
                  <a:pt x="0" y="2701"/>
                </a:cubicBezTo>
                <a:lnTo>
                  <a:pt x="0" y="21600"/>
                </a:lnTo>
                <a:lnTo>
                  <a:pt x="18000" y="21600"/>
                </a:lnTo>
                <a:cubicBezTo>
                  <a:pt x="19988" y="21600"/>
                  <a:pt x="21600" y="20391"/>
                  <a:pt x="21600" y="18899"/>
                </a:cubicBezTo>
                <a:lnTo>
                  <a:pt x="21600" y="0"/>
                </a:lnTo>
                <a:lnTo>
                  <a:pt x="3600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pic>
        <p:nvPicPr>
          <p:cNvPr id="367" name="image17.jpg" descr="Afficher l'image d'ori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7592" y="3878474"/>
            <a:ext cx="4267079" cy="2717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92" y="0"/>
                </a:moveTo>
                <a:cubicBezTo>
                  <a:pt x="1026" y="0"/>
                  <a:pt x="0" y="1611"/>
                  <a:pt x="0" y="3599"/>
                </a:cubicBezTo>
                <a:lnTo>
                  <a:pt x="0" y="21600"/>
                </a:lnTo>
                <a:lnTo>
                  <a:pt x="19306" y="21600"/>
                </a:lnTo>
                <a:cubicBezTo>
                  <a:pt x="20572" y="21600"/>
                  <a:pt x="21600" y="19986"/>
                  <a:pt x="21600" y="17998"/>
                </a:cubicBezTo>
                <a:lnTo>
                  <a:pt x="21600" y="0"/>
                </a:lnTo>
                <a:lnTo>
                  <a:pt x="2292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pic>
        <p:nvPicPr>
          <p:cNvPr id="368" name="image18.jpg" descr="Afficher l'image d'origine"/>
          <p:cNvPicPr>
            <a:picLocks noChangeAspect="1"/>
          </p:cNvPicPr>
          <p:nvPr/>
        </p:nvPicPr>
        <p:blipFill>
          <a:blip r:embed="rId4">
            <a:extLst/>
          </a:blip>
          <a:srcRect l="0" t="0" r="3" b="0"/>
          <a:stretch>
            <a:fillRect/>
          </a:stretch>
        </p:blipFill>
        <p:spPr>
          <a:xfrm>
            <a:off x="680814" y="4617158"/>
            <a:ext cx="3496470" cy="1966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5" y="0"/>
                </a:moveTo>
                <a:cubicBezTo>
                  <a:pt x="907" y="0"/>
                  <a:pt x="0" y="1612"/>
                  <a:pt x="0" y="3600"/>
                </a:cubicBezTo>
                <a:lnTo>
                  <a:pt x="0" y="21600"/>
                </a:lnTo>
                <a:lnTo>
                  <a:pt x="19575" y="21600"/>
                </a:lnTo>
                <a:cubicBezTo>
                  <a:pt x="20693" y="21600"/>
                  <a:pt x="21600" y="19988"/>
                  <a:pt x="21600" y="18000"/>
                </a:cubicBezTo>
                <a:lnTo>
                  <a:pt x="21600" y="0"/>
                </a:lnTo>
                <a:lnTo>
                  <a:pt x="2025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sp>
        <p:nvSpPr>
          <p:cNvPr id="369" name="Shape 369"/>
          <p:cNvSpPr/>
          <p:nvPr/>
        </p:nvSpPr>
        <p:spPr>
          <a:xfrm>
            <a:off x="4669714" y="512676"/>
            <a:ext cx="144017" cy="1440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0" name="Shape 370"/>
          <p:cNvSpPr/>
          <p:nvPr/>
        </p:nvSpPr>
        <p:spPr>
          <a:xfrm>
            <a:off x="232305" y="332656"/>
            <a:ext cx="7148008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ABOUT THE CITY OF TOURS   </a:t>
            </a:r>
            <a:r>
              <a:rPr b="0"/>
              <a:t>  </a:t>
            </a:r>
          </a:p>
        </p:txBody>
      </p:sp>
      <p:sp>
        <p:nvSpPr>
          <p:cNvPr id="371" name="Shape 371"/>
          <p:cNvSpPr/>
          <p:nvPr/>
        </p:nvSpPr>
        <p:spPr>
          <a:xfrm>
            <a:off x="251519" y="44623"/>
            <a:ext cx="4017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age22.jpg" descr="T:\Service_Relations_Internationales\DOSSIERS DES PERSONNELS\Aurore Leroy\2015-2016\Powerpoint DRI\orchestreUni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3164" y="-64700"/>
            <a:ext cx="5094159" cy="3401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age23.jpg" descr="T:\Service_Relations_Internationales\DOSSIERS DES PERSONNELS\Aurore Leroy\2015-2016\Powerpoint DRI\Fac'à vélo 2012 - arrivée (2)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13687" y="3329380"/>
            <a:ext cx="5063636" cy="3797727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Shape 375"/>
          <p:cNvSpPr/>
          <p:nvPr/>
        </p:nvSpPr>
        <p:spPr>
          <a:xfrm>
            <a:off x="-324545" y="-10507"/>
            <a:ext cx="4968554" cy="7111914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76" name="image24.png" descr="T:\Service_Relations_Internationales\DOSSIERS DES PERSONNELS\Aurore Leroy\2015-2016\Powerpoint DRI\interfac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9138" y="1628799"/>
            <a:ext cx="1531383" cy="1531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age25.png" descr="T:\Service_Relations_Internationales\DOSSIERS DES PERSONNELS\Aurore Leroy\2015-2016\Powerpoint DRI\bal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59731" y="4365104"/>
            <a:ext cx="1300163" cy="1300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26.png" descr="T:\Service_Relations_Internationales\DOSSIERS DES PERSONNELS\Aurore Leroy\2015-2016\Powerpoint DRI\transpor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8350" y="3529748"/>
            <a:ext cx="1300163" cy="1300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27.png" descr="T:\Service_Relations_Internationales\DOSSIERS DES PERSONNELS\Aurore Leroy\2015-2016\Powerpoint DRI\book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55775" y="2806502"/>
            <a:ext cx="1300164" cy="1300163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Shape 380"/>
          <p:cNvSpPr/>
          <p:nvPr/>
        </p:nvSpPr>
        <p:spPr>
          <a:xfrm>
            <a:off x="266953" y="692695"/>
            <a:ext cx="9145018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FACILITIES</a:t>
            </a:r>
          </a:p>
        </p:txBody>
      </p:sp>
      <p:sp>
        <p:nvSpPr>
          <p:cNvPr id="381" name="Shape 381"/>
          <p:cNvSpPr/>
          <p:nvPr/>
        </p:nvSpPr>
        <p:spPr>
          <a:xfrm>
            <a:off x="338961" y="395371"/>
            <a:ext cx="4017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/>
        </p:nvSpPr>
        <p:spPr>
          <a:xfrm>
            <a:off x="827583" y="1196751"/>
            <a:ext cx="5904658" cy="282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6C7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University Accommodation</a:t>
            </a:r>
          </a:p>
          <a:p>
            <a:pPr lvl="1" marL="800100" indent="-342900">
              <a:buSzPct val="100000"/>
              <a:buFont typeface="Courier New"/>
              <a:buChar char="o"/>
              <a:defRPr sz="2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CROUS (national student service agency) offers rooms and studio apartments: </a:t>
            </a:r>
          </a:p>
          <a:p>
            <a:pPr lvl="2" marL="1257300" indent="-342900">
              <a:spcBef>
                <a:spcPts val="600"/>
              </a:spcBef>
              <a:buClr>
                <a:srgbClr val="F6C700"/>
              </a:buClr>
              <a:buSzPct val="100000"/>
              <a:buFont typeface="Arial"/>
              <a:buChar char="•"/>
              <a:defRPr b="1" sz="2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10</a:t>
            </a:r>
            <a:r>
              <a:rPr b="0"/>
              <a:t> halls of residence</a:t>
            </a:r>
            <a:endParaRPr b="0"/>
          </a:p>
          <a:p>
            <a:pPr lvl="2" marL="1257300" indent="-342900">
              <a:spcBef>
                <a:spcPts val="600"/>
              </a:spcBef>
              <a:buClr>
                <a:srgbClr val="F6C700"/>
              </a:buClr>
              <a:buSzPct val="100000"/>
              <a:buFont typeface="Arial"/>
              <a:buChar char="•"/>
              <a:defRPr b="1" sz="2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2 800</a:t>
            </a:r>
            <a:r>
              <a:rPr b="0"/>
              <a:t> beds</a:t>
            </a:r>
            <a:endParaRPr b="0"/>
          </a:p>
          <a:p>
            <a:pPr lvl="2" marL="1257300" indent="-342900">
              <a:spcBef>
                <a:spcPts val="600"/>
              </a:spcBef>
              <a:buClr>
                <a:srgbClr val="F6C700"/>
              </a:buClr>
              <a:buSzPct val="100000"/>
              <a:buFont typeface="Arial"/>
              <a:buChar char="•"/>
              <a:defRPr sz="2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From 170 to 410 Euros per month</a:t>
            </a:r>
          </a:p>
          <a:p>
            <a:pPr lvl="1" marL="800100" indent="-342900">
              <a:buSzPct val="100000"/>
              <a:buFont typeface="Courier New"/>
              <a:buChar char="o"/>
              <a:defRPr sz="2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Private housing in the city/with families </a:t>
            </a:r>
          </a:p>
        </p:txBody>
      </p:sp>
      <p:sp>
        <p:nvSpPr>
          <p:cNvPr id="384" name="Shape 384"/>
          <p:cNvSpPr/>
          <p:nvPr/>
        </p:nvSpPr>
        <p:spPr>
          <a:xfrm>
            <a:off x="323527" y="1268759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F6C7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5" name="Shape 385"/>
          <p:cNvSpPr/>
          <p:nvPr/>
        </p:nvSpPr>
        <p:spPr>
          <a:xfrm>
            <a:off x="-324545" y="-10508"/>
            <a:ext cx="9937106" cy="775213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86" name="image28.jpg" descr="http://www.crous-orleans-tours.fr/wp-content/uploads/sites/16/2015/04/chambre2-light.jpg"/>
          <p:cNvPicPr>
            <a:picLocks noChangeAspect="1"/>
          </p:cNvPicPr>
          <p:nvPr/>
        </p:nvPicPr>
        <p:blipFill>
          <a:blip r:embed="rId2">
            <a:extLst/>
          </a:blip>
          <a:srcRect l="0" t="0" r="1" b="0"/>
          <a:stretch>
            <a:fillRect/>
          </a:stretch>
        </p:blipFill>
        <p:spPr>
          <a:xfrm>
            <a:off x="5924996" y="1014025"/>
            <a:ext cx="2967435" cy="19659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86" y="0"/>
                </a:moveTo>
                <a:cubicBezTo>
                  <a:pt x="1069" y="0"/>
                  <a:pt x="0" y="1613"/>
                  <a:pt x="0" y="3601"/>
                </a:cubicBezTo>
                <a:lnTo>
                  <a:pt x="0" y="21600"/>
                </a:lnTo>
                <a:lnTo>
                  <a:pt x="19217" y="21600"/>
                </a:lnTo>
                <a:cubicBezTo>
                  <a:pt x="20534" y="21600"/>
                  <a:pt x="21600" y="19987"/>
                  <a:pt x="21600" y="17999"/>
                </a:cubicBezTo>
                <a:lnTo>
                  <a:pt x="21600" y="0"/>
                </a:lnTo>
                <a:lnTo>
                  <a:pt x="2386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sp>
        <p:nvSpPr>
          <p:cNvPr id="387" name="Shape 387"/>
          <p:cNvSpPr/>
          <p:nvPr/>
        </p:nvSpPr>
        <p:spPr>
          <a:xfrm>
            <a:off x="232305" y="332656"/>
            <a:ext cx="7220016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FACILITIES    </a:t>
            </a:r>
            <a:r>
              <a:rPr b="0"/>
              <a:t>Food &amp; Accommodation</a:t>
            </a:r>
          </a:p>
        </p:txBody>
      </p:sp>
      <p:sp>
        <p:nvSpPr>
          <p:cNvPr id="388" name="Shape 388"/>
          <p:cNvSpPr/>
          <p:nvPr/>
        </p:nvSpPr>
        <p:spPr>
          <a:xfrm>
            <a:off x="1835696" y="512676"/>
            <a:ext cx="144017" cy="1440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9" name="Shape 389"/>
          <p:cNvSpPr/>
          <p:nvPr/>
        </p:nvSpPr>
        <p:spPr>
          <a:xfrm>
            <a:off x="251519" y="44623"/>
            <a:ext cx="4017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  <p:sp>
        <p:nvSpPr>
          <p:cNvPr id="390" name="Shape 390"/>
          <p:cNvSpPr/>
          <p:nvPr/>
        </p:nvSpPr>
        <p:spPr>
          <a:xfrm>
            <a:off x="4499991" y="4725144"/>
            <a:ext cx="4104458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6C7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Food</a:t>
            </a:r>
          </a:p>
          <a:p>
            <a:pPr lvl="1" marL="800100" indent="-342900">
              <a:buSzPct val="100000"/>
              <a:buFont typeface="Courier New"/>
              <a:buChar char="o"/>
              <a:defRPr b="1" sz="2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15</a:t>
            </a:r>
            <a:r>
              <a:rPr b="0"/>
              <a:t> University Restaurants</a:t>
            </a:r>
            <a:endParaRPr b="0"/>
          </a:p>
          <a:p>
            <a:pPr lvl="1">
              <a:defRPr sz="2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They offer a complete meal for 3,25 € </a:t>
            </a:r>
          </a:p>
        </p:txBody>
      </p:sp>
      <p:pic>
        <p:nvPicPr>
          <p:cNvPr id="391" name="image29.jpeg" descr="http://www.stockcrous.fr/Photos%20stuctures/500x/Tours/PLAT%20D%27ETAIN/RU_plat%20d%27etain.JPG"/>
          <p:cNvPicPr>
            <a:picLocks noChangeAspect="1"/>
          </p:cNvPicPr>
          <p:nvPr/>
        </p:nvPicPr>
        <p:blipFill>
          <a:blip r:embed="rId3">
            <a:extLst/>
          </a:blip>
          <a:srcRect l="0" t="0" r="4" b="4"/>
          <a:stretch>
            <a:fillRect/>
          </a:stretch>
        </p:blipFill>
        <p:spPr>
          <a:xfrm>
            <a:off x="395535" y="4293096"/>
            <a:ext cx="3024189" cy="2268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01" y="0"/>
                </a:moveTo>
                <a:cubicBezTo>
                  <a:pt x="1210" y="0"/>
                  <a:pt x="0" y="1614"/>
                  <a:pt x="0" y="3602"/>
                </a:cubicBezTo>
                <a:lnTo>
                  <a:pt x="0" y="21600"/>
                </a:lnTo>
                <a:lnTo>
                  <a:pt x="18901" y="21600"/>
                </a:lnTo>
                <a:cubicBezTo>
                  <a:pt x="20393" y="21600"/>
                  <a:pt x="21600" y="19990"/>
                  <a:pt x="21600" y="18002"/>
                </a:cubicBezTo>
                <a:lnTo>
                  <a:pt x="21600" y="0"/>
                </a:lnTo>
                <a:lnTo>
                  <a:pt x="2701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sp>
        <p:nvSpPr>
          <p:cNvPr id="392" name="Shape 392"/>
          <p:cNvSpPr/>
          <p:nvPr/>
        </p:nvSpPr>
        <p:spPr>
          <a:xfrm>
            <a:off x="3995935" y="4826639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F6C7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/>
        </p:nvSpPr>
        <p:spPr>
          <a:xfrm>
            <a:off x="827583" y="1340767"/>
            <a:ext cx="7596846" cy="106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6C7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Libraries </a:t>
            </a:r>
          </a:p>
          <a:p>
            <a:pPr lvl="1" marL="800100" indent="-342900">
              <a:buSzPct val="100000"/>
              <a:buFont typeface="Courier New"/>
              <a:buChar char="o"/>
              <a:defRPr sz="2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central university library offering over </a:t>
            </a:r>
            <a:r>
              <a:rPr b="1"/>
              <a:t>600,000</a:t>
            </a:r>
            <a:r>
              <a:t> titles</a:t>
            </a:r>
          </a:p>
          <a:p>
            <a:pPr lvl="1" marL="800100" indent="-342900">
              <a:buSzPct val="100000"/>
              <a:buFont typeface="Courier New"/>
              <a:buChar char="o"/>
              <a:defRPr b="1" sz="2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17 </a:t>
            </a:r>
            <a:r>
              <a:rPr b="0"/>
              <a:t>specialized research libraries</a:t>
            </a:r>
          </a:p>
        </p:txBody>
      </p:sp>
      <p:sp>
        <p:nvSpPr>
          <p:cNvPr id="395" name="Shape 395"/>
          <p:cNvSpPr/>
          <p:nvPr/>
        </p:nvSpPr>
        <p:spPr>
          <a:xfrm>
            <a:off x="323527" y="1412775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F6C7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6" name="Shape 396"/>
          <p:cNvSpPr/>
          <p:nvPr/>
        </p:nvSpPr>
        <p:spPr>
          <a:xfrm>
            <a:off x="-324545" y="-10508"/>
            <a:ext cx="9937106" cy="775213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7" name="Shape 397"/>
          <p:cNvSpPr/>
          <p:nvPr/>
        </p:nvSpPr>
        <p:spPr>
          <a:xfrm>
            <a:off x="1835696" y="512676"/>
            <a:ext cx="144017" cy="1440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98" name="image30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"/>
          <a:stretch>
            <a:fillRect/>
          </a:stretch>
        </p:blipFill>
        <p:spPr>
          <a:xfrm>
            <a:off x="621117" y="3121274"/>
            <a:ext cx="4517995" cy="3011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00" y="0"/>
                </a:moveTo>
                <a:cubicBezTo>
                  <a:pt x="1075" y="0"/>
                  <a:pt x="0" y="1612"/>
                  <a:pt x="0" y="3600"/>
                </a:cubicBezTo>
                <a:lnTo>
                  <a:pt x="0" y="21600"/>
                </a:lnTo>
                <a:lnTo>
                  <a:pt x="19200" y="21600"/>
                </a:lnTo>
                <a:cubicBezTo>
                  <a:pt x="20525" y="21600"/>
                  <a:pt x="21600" y="19988"/>
                  <a:pt x="21600" y="18000"/>
                </a:cubicBezTo>
                <a:lnTo>
                  <a:pt x="21600" y="0"/>
                </a:lnTo>
                <a:lnTo>
                  <a:pt x="2400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pic>
        <p:nvPicPr>
          <p:cNvPr id="399" name="image31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"/>
          <a:stretch>
            <a:fillRect/>
          </a:stretch>
        </p:blipFill>
        <p:spPr>
          <a:xfrm>
            <a:off x="4647396" y="2636911"/>
            <a:ext cx="4142901" cy="2761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00" y="0"/>
                </a:moveTo>
                <a:cubicBezTo>
                  <a:pt x="1075" y="0"/>
                  <a:pt x="0" y="1612"/>
                  <a:pt x="0" y="3601"/>
                </a:cubicBezTo>
                <a:lnTo>
                  <a:pt x="0" y="21600"/>
                </a:lnTo>
                <a:lnTo>
                  <a:pt x="19200" y="21600"/>
                </a:lnTo>
                <a:cubicBezTo>
                  <a:pt x="20525" y="21600"/>
                  <a:pt x="21600" y="19988"/>
                  <a:pt x="21600" y="17999"/>
                </a:cubicBezTo>
                <a:lnTo>
                  <a:pt x="21600" y="0"/>
                </a:lnTo>
                <a:lnTo>
                  <a:pt x="2400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sp>
        <p:nvSpPr>
          <p:cNvPr id="400" name="Shape 400"/>
          <p:cNvSpPr/>
          <p:nvPr/>
        </p:nvSpPr>
        <p:spPr>
          <a:xfrm>
            <a:off x="232305" y="332656"/>
            <a:ext cx="7148008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FACILITIES    </a:t>
            </a:r>
            <a:r>
              <a:rPr b="0"/>
              <a:t>Culture</a:t>
            </a:r>
          </a:p>
        </p:txBody>
      </p:sp>
      <p:sp>
        <p:nvSpPr>
          <p:cNvPr id="401" name="Shape 401"/>
          <p:cNvSpPr/>
          <p:nvPr/>
        </p:nvSpPr>
        <p:spPr>
          <a:xfrm>
            <a:off x="251519" y="44623"/>
            <a:ext cx="4017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/>
        </p:nvSpPr>
        <p:spPr>
          <a:xfrm>
            <a:off x="827583" y="1340767"/>
            <a:ext cx="7704858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6C7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 </a:t>
            </a:r>
            <a:r>
              <a:rPr b="1"/>
              <a:t>6</a:t>
            </a:r>
            <a:r>
              <a:t> Language Resources Center (CRL)</a:t>
            </a:r>
          </a:p>
          <a:p>
            <a:pPr>
              <a:defRPr sz="2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Through its Language Resource Centers (CRL), the University provides students with a guided self-study system tailored to their academic, professional and personal needs and targets.</a:t>
            </a:r>
          </a:p>
        </p:txBody>
      </p:sp>
      <p:sp>
        <p:nvSpPr>
          <p:cNvPr id="404" name="Shape 404"/>
          <p:cNvSpPr/>
          <p:nvPr/>
        </p:nvSpPr>
        <p:spPr>
          <a:xfrm>
            <a:off x="323527" y="1412775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F6C7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5" name="Shape 405"/>
          <p:cNvSpPr/>
          <p:nvPr/>
        </p:nvSpPr>
        <p:spPr>
          <a:xfrm>
            <a:off x="330734" y="3429000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F6C7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6" name="Shape 406"/>
          <p:cNvSpPr/>
          <p:nvPr/>
        </p:nvSpPr>
        <p:spPr>
          <a:xfrm>
            <a:off x="-324545" y="-10508"/>
            <a:ext cx="9937106" cy="775213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7" name="Shape 407"/>
          <p:cNvSpPr/>
          <p:nvPr/>
        </p:nvSpPr>
        <p:spPr>
          <a:xfrm>
            <a:off x="1835696" y="512676"/>
            <a:ext cx="144017" cy="1440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08" name="image32.png" descr="Afficher l'image d'origine"/>
          <p:cNvPicPr>
            <a:picLocks noChangeAspect="1"/>
          </p:cNvPicPr>
          <p:nvPr/>
        </p:nvPicPr>
        <p:blipFill>
          <a:blip r:embed="rId2">
            <a:extLst/>
          </a:blip>
          <a:srcRect l="0" t="0" r="0" b="1"/>
          <a:stretch>
            <a:fillRect/>
          </a:stretch>
        </p:blipFill>
        <p:spPr>
          <a:xfrm>
            <a:off x="4071880" y="3356991"/>
            <a:ext cx="4748593" cy="3177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08" y="0"/>
                </a:moveTo>
                <a:cubicBezTo>
                  <a:pt x="1078" y="0"/>
                  <a:pt x="0" y="1611"/>
                  <a:pt x="0" y="3599"/>
                </a:cubicBezTo>
                <a:lnTo>
                  <a:pt x="0" y="21600"/>
                </a:lnTo>
                <a:lnTo>
                  <a:pt x="19192" y="21600"/>
                </a:lnTo>
                <a:cubicBezTo>
                  <a:pt x="20522" y="21600"/>
                  <a:pt x="21600" y="19989"/>
                  <a:pt x="21600" y="18001"/>
                </a:cubicBezTo>
                <a:lnTo>
                  <a:pt x="21600" y="0"/>
                </a:lnTo>
                <a:lnTo>
                  <a:pt x="2408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sp>
        <p:nvSpPr>
          <p:cNvPr id="409" name="Shape 409"/>
          <p:cNvSpPr/>
          <p:nvPr/>
        </p:nvSpPr>
        <p:spPr>
          <a:xfrm>
            <a:off x="827582" y="3429000"/>
            <a:ext cx="3244299" cy="2047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Softwares, books, movies and video materials, international magazines and TV channels are available so that any student can learn or improve a new language</a:t>
            </a:r>
            <a:r>
              <a:rPr>
                <a:solidFill>
                  <a:srgbClr val="808080"/>
                </a:solidFill>
              </a:rPr>
              <a:t>.</a:t>
            </a:r>
          </a:p>
        </p:txBody>
      </p:sp>
      <p:sp>
        <p:nvSpPr>
          <p:cNvPr id="410" name="Shape 410"/>
          <p:cNvSpPr/>
          <p:nvPr/>
        </p:nvSpPr>
        <p:spPr>
          <a:xfrm>
            <a:off x="232305" y="332656"/>
            <a:ext cx="628391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FACILITIES    </a:t>
            </a:r>
            <a:r>
              <a:rPr b="0"/>
              <a:t>Culture</a:t>
            </a:r>
          </a:p>
        </p:txBody>
      </p:sp>
      <p:sp>
        <p:nvSpPr>
          <p:cNvPr id="411" name="Shape 411"/>
          <p:cNvSpPr/>
          <p:nvPr/>
        </p:nvSpPr>
        <p:spPr>
          <a:xfrm>
            <a:off x="251519" y="44623"/>
            <a:ext cx="4017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/>
          <p:nvPr/>
        </p:nvSpPr>
        <p:spPr>
          <a:xfrm>
            <a:off x="827583" y="1052736"/>
            <a:ext cx="7596846" cy="294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>
                <a:solidFill>
                  <a:srgbClr val="F6C7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An intense Cultural &amp; Social Life !</a:t>
            </a:r>
          </a:p>
          <a:p>
            <a:pPr lvl="1" marL="800100" indent="-342900">
              <a:buSzPct val="100000"/>
              <a:buFont typeface="Courier New"/>
              <a:buChar char="o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University “Passport to Cultural Experience”</a:t>
            </a:r>
          </a:p>
          <a:p>
            <a:pPr lvl="1"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which enables discount prices on to </a:t>
            </a:r>
          </a:p>
          <a:p>
            <a:pPr lvl="1"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50 of the town’s top cultural addresses!</a:t>
            </a:r>
          </a:p>
          <a:p>
            <a:pPr lvl="1"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 lvl="1" marL="800100" indent="-342900">
              <a:buSzPct val="100000"/>
              <a:buFont typeface="Courier New"/>
              <a:buChar char="o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50 artistic structures in and around Tours :</a:t>
            </a:r>
          </a:p>
          <a:p>
            <a:pPr lvl="2"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Museum of fine arts, Contemporary Creation Center, Regional Theater, Opera and Concert hall, Thélème (fully-equipped University Concert &amp; Theatre auditorium sitting 600), …</a:t>
            </a:r>
          </a:p>
        </p:txBody>
      </p:sp>
      <p:sp>
        <p:nvSpPr>
          <p:cNvPr id="414" name="Shape 414"/>
          <p:cNvSpPr/>
          <p:nvPr/>
        </p:nvSpPr>
        <p:spPr>
          <a:xfrm>
            <a:off x="323527" y="1124744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F6C7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5" name="Shape 415"/>
          <p:cNvSpPr/>
          <p:nvPr/>
        </p:nvSpPr>
        <p:spPr>
          <a:xfrm>
            <a:off x="-324545" y="-10508"/>
            <a:ext cx="9937106" cy="775213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6" name="Shape 416"/>
          <p:cNvSpPr/>
          <p:nvPr/>
        </p:nvSpPr>
        <p:spPr>
          <a:xfrm>
            <a:off x="1835696" y="512676"/>
            <a:ext cx="144017" cy="1440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17" name="image33.jpg" descr="Afficher l'image d'origine"/>
          <p:cNvPicPr>
            <a:picLocks noChangeAspect="1"/>
          </p:cNvPicPr>
          <p:nvPr/>
        </p:nvPicPr>
        <p:blipFill>
          <a:blip r:embed="rId2">
            <a:extLst/>
          </a:blip>
          <a:srcRect l="0" t="0" r="3" b="18"/>
          <a:stretch>
            <a:fillRect/>
          </a:stretch>
        </p:blipFill>
        <p:spPr>
          <a:xfrm>
            <a:off x="6660232" y="1412775"/>
            <a:ext cx="1983582" cy="8628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64" y="0"/>
                </a:moveTo>
                <a:cubicBezTo>
                  <a:pt x="699" y="0"/>
                  <a:pt x="0" y="1608"/>
                  <a:pt x="0" y="3597"/>
                </a:cubicBezTo>
                <a:lnTo>
                  <a:pt x="0" y="21600"/>
                </a:lnTo>
                <a:lnTo>
                  <a:pt x="20036" y="21600"/>
                </a:lnTo>
                <a:cubicBezTo>
                  <a:pt x="20901" y="21600"/>
                  <a:pt x="21600" y="19992"/>
                  <a:pt x="21600" y="18003"/>
                </a:cubicBezTo>
                <a:lnTo>
                  <a:pt x="21600" y="0"/>
                </a:lnTo>
                <a:lnTo>
                  <a:pt x="1564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pic>
        <p:nvPicPr>
          <p:cNvPr id="418" name="image3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5043" y="4400222"/>
            <a:ext cx="2151687" cy="2151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1" y="0"/>
                </a:moveTo>
                <a:cubicBezTo>
                  <a:pt x="1613" y="0"/>
                  <a:pt x="0" y="1613"/>
                  <a:pt x="0" y="3601"/>
                </a:cubicBezTo>
                <a:lnTo>
                  <a:pt x="0" y="21600"/>
                </a:lnTo>
                <a:lnTo>
                  <a:pt x="17999" y="21600"/>
                </a:lnTo>
                <a:cubicBezTo>
                  <a:pt x="19987" y="21600"/>
                  <a:pt x="21600" y="19987"/>
                  <a:pt x="21600" y="17999"/>
                </a:cubicBezTo>
                <a:lnTo>
                  <a:pt x="21600" y="0"/>
                </a:lnTo>
                <a:lnTo>
                  <a:pt x="3601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pic>
        <p:nvPicPr>
          <p:cNvPr id="419" name="image35.jpg" descr="Afficher l'image d'origine"/>
          <p:cNvPicPr>
            <a:picLocks noChangeAspect="1"/>
          </p:cNvPicPr>
          <p:nvPr/>
        </p:nvPicPr>
        <p:blipFill>
          <a:blip r:embed="rId4">
            <a:extLst/>
          </a:blip>
          <a:srcRect l="0" t="0" r="4" b="0"/>
          <a:stretch>
            <a:fillRect/>
          </a:stretch>
        </p:blipFill>
        <p:spPr>
          <a:xfrm>
            <a:off x="3275855" y="4270742"/>
            <a:ext cx="3425033" cy="2281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98" y="0"/>
                </a:moveTo>
                <a:cubicBezTo>
                  <a:pt x="1074" y="0"/>
                  <a:pt x="0" y="1612"/>
                  <a:pt x="0" y="3600"/>
                </a:cubicBezTo>
                <a:lnTo>
                  <a:pt x="0" y="21600"/>
                </a:lnTo>
                <a:lnTo>
                  <a:pt x="19202" y="21600"/>
                </a:lnTo>
                <a:cubicBezTo>
                  <a:pt x="20526" y="21600"/>
                  <a:pt x="21600" y="19988"/>
                  <a:pt x="21600" y="18000"/>
                </a:cubicBezTo>
                <a:lnTo>
                  <a:pt x="21600" y="0"/>
                </a:lnTo>
                <a:lnTo>
                  <a:pt x="2398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pic>
        <p:nvPicPr>
          <p:cNvPr id="420" name="image36.jpg"/>
          <p:cNvPicPr>
            <a:picLocks noChangeAspect="1"/>
          </p:cNvPicPr>
          <p:nvPr/>
        </p:nvPicPr>
        <p:blipFill>
          <a:blip r:embed="rId5">
            <a:extLst/>
          </a:blip>
          <a:srcRect l="0" t="0" r="8" b="5"/>
          <a:stretch>
            <a:fillRect/>
          </a:stretch>
        </p:blipFill>
        <p:spPr>
          <a:xfrm>
            <a:off x="7052827" y="3935955"/>
            <a:ext cx="1735536" cy="2615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01" y="0"/>
                </a:moveTo>
                <a:cubicBezTo>
                  <a:pt x="1612" y="0"/>
                  <a:pt x="0" y="1070"/>
                  <a:pt x="0" y="2389"/>
                </a:cubicBezTo>
                <a:lnTo>
                  <a:pt x="0" y="21600"/>
                </a:lnTo>
                <a:lnTo>
                  <a:pt x="17999" y="21600"/>
                </a:lnTo>
                <a:cubicBezTo>
                  <a:pt x="19988" y="21600"/>
                  <a:pt x="21600" y="20530"/>
                  <a:pt x="21600" y="19211"/>
                </a:cubicBezTo>
                <a:lnTo>
                  <a:pt x="21600" y="0"/>
                </a:lnTo>
                <a:lnTo>
                  <a:pt x="3601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sp>
        <p:nvSpPr>
          <p:cNvPr id="421" name="Shape 421"/>
          <p:cNvSpPr/>
          <p:nvPr/>
        </p:nvSpPr>
        <p:spPr>
          <a:xfrm>
            <a:off x="232305" y="332656"/>
            <a:ext cx="741975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FACILITIES    </a:t>
            </a:r>
            <a:r>
              <a:rPr b="0"/>
              <a:t>Culture</a:t>
            </a:r>
          </a:p>
        </p:txBody>
      </p:sp>
      <p:sp>
        <p:nvSpPr>
          <p:cNvPr id="422" name="Shape 422"/>
          <p:cNvSpPr/>
          <p:nvPr/>
        </p:nvSpPr>
        <p:spPr>
          <a:xfrm>
            <a:off x="251519" y="44623"/>
            <a:ext cx="4017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497457" y="4669029"/>
            <a:ext cx="6226103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t>General presentation of Psychology</a:t>
            </a:r>
          </a:p>
          <a:p>
            <a:pPr marL="180473" indent="-180473">
              <a:buSzPct val="100000"/>
              <a:buChar char="•"/>
            </a:pPr>
            <a:r>
              <a:t>Initiation to related fields (biology, philosophy,</a:t>
            </a:r>
          </a:p>
          <a:p>
            <a:pPr marL="180473" indent="-180473">
              <a:buSzPct val="100000"/>
              <a:buChar char="•"/>
            </a:pPr>
            <a:r>
              <a:t>sociology)</a:t>
            </a:r>
          </a:p>
          <a:p>
            <a:pPr marL="180473" indent="-180473">
              <a:buSzPct val="100000"/>
              <a:buChar char="•"/>
            </a:pPr>
            <a:r>
              <a:t>Training in university working methods </a:t>
            </a:r>
          </a:p>
          <a:p>
            <a:pPr marL="180473" indent="-180473">
              <a:buSzPct val="100000"/>
              <a:buChar char="•"/>
            </a:pPr>
            <a:r>
              <a:t>Teaching statistics and English</a:t>
            </a:r>
          </a:p>
          <a:p>
            <a:pPr marL="180473" indent="-180473">
              <a:buSzPct val="100000"/>
              <a:buChar char="•"/>
            </a:pPr>
            <a:r>
              <a:t>Reflection about the career plan</a:t>
            </a:r>
          </a:p>
        </p:txBody>
      </p:sp>
      <p:sp>
        <p:nvSpPr>
          <p:cNvPr id="148" name="Shape 148"/>
          <p:cNvSpPr/>
          <p:nvPr/>
        </p:nvSpPr>
        <p:spPr>
          <a:xfrm>
            <a:off x="471871" y="3863983"/>
            <a:ext cx="4932125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 First year of their bachelor's degree</a:t>
            </a:r>
          </a:p>
        </p:txBody>
      </p:sp>
      <p:pic>
        <p:nvPicPr>
          <p:cNvPr id="149" name="Im.jpeg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2900" y="-45452"/>
            <a:ext cx="9829800" cy="248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2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2665" y="5778171"/>
            <a:ext cx="1045909" cy="701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35785" y="2216004"/>
            <a:ext cx="5004024" cy="1605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7290072" y="196321"/>
            <a:ext cx="1695429" cy="7008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153" name="Shape 153"/>
          <p:cNvSpPr/>
          <p:nvPr/>
        </p:nvSpPr>
        <p:spPr>
          <a:xfrm>
            <a:off x="27175" y="2452147"/>
            <a:ext cx="673735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Psychology in Tours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/>
        </p:nvSpPr>
        <p:spPr>
          <a:xfrm>
            <a:off x="827583" y="1340767"/>
            <a:ext cx="7596846" cy="211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>
                <a:solidFill>
                  <a:srgbClr val="F6C7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An intense Cultural &amp; Social Life !</a:t>
            </a:r>
          </a:p>
          <a:p>
            <a:pPr lvl="1" marL="800100" indent="-342900">
              <a:buSzPct val="100000"/>
              <a:buFont typeface="Courier New"/>
              <a:buChar char="o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Cultural program and buddy system dedicated to exchange students </a:t>
            </a:r>
          </a:p>
          <a:p>
            <a:pPr lvl="1"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 lvl="1" marL="800100" indent="-342900">
              <a:buSzPct val="100000"/>
              <a:buFont typeface="Courier New"/>
              <a:buChar char="o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100 students’ associations</a:t>
            </a:r>
          </a:p>
          <a:p>
            <a:pPr lvl="2"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Including </a:t>
            </a:r>
            <a:r>
              <a:rPr b="1"/>
              <a:t>Erasmus Student Network Tours</a:t>
            </a:r>
            <a:r>
              <a:t> – an association intended for local and international students</a:t>
            </a:r>
          </a:p>
        </p:txBody>
      </p:sp>
      <p:sp>
        <p:nvSpPr>
          <p:cNvPr id="425" name="Shape 425"/>
          <p:cNvSpPr/>
          <p:nvPr/>
        </p:nvSpPr>
        <p:spPr>
          <a:xfrm>
            <a:off x="323527" y="1412775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F6C7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6" name="Shape 426"/>
          <p:cNvSpPr/>
          <p:nvPr/>
        </p:nvSpPr>
        <p:spPr>
          <a:xfrm>
            <a:off x="-324545" y="-10508"/>
            <a:ext cx="9937106" cy="775213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7" name="Shape 427"/>
          <p:cNvSpPr/>
          <p:nvPr/>
        </p:nvSpPr>
        <p:spPr>
          <a:xfrm>
            <a:off x="1835696" y="512676"/>
            <a:ext cx="144017" cy="1440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28" name="image37.jpg" descr="T:\Service_Relations_Internationales\DOSSIERS DES PERSONNELS\Aurore Leroy\VISUELS\VISUELS divers\IMG_1103.JPG"/>
          <p:cNvPicPr>
            <a:picLocks noChangeAspect="1"/>
          </p:cNvPicPr>
          <p:nvPr/>
        </p:nvPicPr>
        <p:blipFill>
          <a:blip r:embed="rId2">
            <a:extLst/>
          </a:blip>
          <a:srcRect l="0" t="0" r="5" b="0"/>
          <a:stretch>
            <a:fillRect/>
          </a:stretch>
        </p:blipFill>
        <p:spPr>
          <a:xfrm>
            <a:off x="4845263" y="3649836"/>
            <a:ext cx="3835798" cy="2557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00" y="0"/>
                </a:moveTo>
                <a:cubicBezTo>
                  <a:pt x="1075" y="0"/>
                  <a:pt x="0" y="1612"/>
                  <a:pt x="0" y="3600"/>
                </a:cubicBezTo>
                <a:lnTo>
                  <a:pt x="0" y="21600"/>
                </a:lnTo>
                <a:lnTo>
                  <a:pt x="19202" y="21600"/>
                </a:lnTo>
                <a:cubicBezTo>
                  <a:pt x="20528" y="21600"/>
                  <a:pt x="21600" y="19988"/>
                  <a:pt x="21600" y="18000"/>
                </a:cubicBezTo>
                <a:lnTo>
                  <a:pt x="21600" y="0"/>
                </a:lnTo>
                <a:lnTo>
                  <a:pt x="2400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sp>
        <p:nvSpPr>
          <p:cNvPr id="429" name="Shape 429"/>
          <p:cNvSpPr/>
          <p:nvPr/>
        </p:nvSpPr>
        <p:spPr>
          <a:xfrm>
            <a:off x="232305" y="332656"/>
            <a:ext cx="7220016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FACILITIES    </a:t>
            </a:r>
            <a:r>
              <a:rPr b="0"/>
              <a:t>Culture</a:t>
            </a:r>
          </a:p>
        </p:txBody>
      </p:sp>
      <p:pic>
        <p:nvPicPr>
          <p:cNvPr id="430" name="image38.jpg" descr="T:\Service_Relations_Internationales\DOSSIERS COMMUNS AU SERVICE\PHOTOS  RI\Année universitaire 2015-2016\Programme culturel S1\Chenonceau-Caves\IMG_6704.JPG"/>
          <p:cNvPicPr>
            <a:picLocks noChangeAspect="1"/>
          </p:cNvPicPr>
          <p:nvPr/>
        </p:nvPicPr>
        <p:blipFill>
          <a:blip r:embed="rId3">
            <a:extLst/>
          </a:blip>
          <a:srcRect l="0" t="0" r="2" b="0"/>
          <a:stretch>
            <a:fillRect/>
          </a:stretch>
        </p:blipFill>
        <p:spPr>
          <a:xfrm>
            <a:off x="971600" y="4005064"/>
            <a:ext cx="3552032" cy="2368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99" y="0"/>
                </a:moveTo>
                <a:cubicBezTo>
                  <a:pt x="1073" y="0"/>
                  <a:pt x="0" y="1610"/>
                  <a:pt x="0" y="3598"/>
                </a:cubicBezTo>
                <a:lnTo>
                  <a:pt x="0" y="21600"/>
                </a:lnTo>
                <a:lnTo>
                  <a:pt x="19201" y="21600"/>
                </a:lnTo>
                <a:cubicBezTo>
                  <a:pt x="20527" y="21600"/>
                  <a:pt x="21600" y="19986"/>
                  <a:pt x="21600" y="17998"/>
                </a:cubicBezTo>
                <a:lnTo>
                  <a:pt x="21600" y="0"/>
                </a:lnTo>
                <a:lnTo>
                  <a:pt x="2399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sp>
        <p:nvSpPr>
          <p:cNvPr id="431" name="Shape 431"/>
          <p:cNvSpPr/>
          <p:nvPr/>
        </p:nvSpPr>
        <p:spPr>
          <a:xfrm>
            <a:off x="251519" y="44623"/>
            <a:ext cx="4017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/>
          <p:nvPr/>
        </p:nvSpPr>
        <p:spPr>
          <a:xfrm>
            <a:off x="827583" y="1196751"/>
            <a:ext cx="7776866" cy="3108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6C7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Sports</a:t>
            </a:r>
          </a:p>
          <a:p>
            <a:pPr lvl="1" marL="800100" indent="-342900">
              <a:lnSpc>
                <a:spcPct val="90000"/>
              </a:lnSpc>
              <a:spcBef>
                <a:spcPts val="1200"/>
              </a:spcBef>
              <a:buSzPct val="100000"/>
              <a:buFont typeface="Courier New"/>
              <a:buChar char="o"/>
              <a:defRPr b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160</a:t>
            </a:r>
            <a:r>
              <a:rPr b="0"/>
              <a:t> clubs and student societies in Tours</a:t>
            </a:r>
          </a:p>
          <a:p>
            <a:pPr lvl="2" marL="1257300" indent="-342900">
              <a:lnSpc>
                <a:spcPct val="90000"/>
              </a:lnSpc>
              <a:buClr>
                <a:srgbClr val="FF9933"/>
              </a:buClr>
              <a:buSzPct val="100000"/>
              <a:buFont typeface="Arial"/>
              <a:buChar char="•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with over 33,000 members practicing</a:t>
            </a:r>
          </a:p>
          <a:p>
            <a:pPr lvl="2" marL="1257300" indent="-342900">
              <a:lnSpc>
                <a:spcPct val="90000"/>
              </a:lnSpc>
              <a:buClr>
                <a:srgbClr val="FF9933"/>
              </a:buClr>
              <a:buSzPct val="100000"/>
              <a:buFont typeface="Arial"/>
              <a:buChar char="•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120 different sports in university facilities or in town</a:t>
            </a:r>
          </a:p>
          <a:p>
            <a:pPr lvl="1" marL="800100" indent="-342900">
              <a:lnSpc>
                <a:spcPct val="90000"/>
              </a:lnSpc>
              <a:spcBef>
                <a:spcPts val="1200"/>
              </a:spcBef>
              <a:buSzPct val="100000"/>
              <a:buFont typeface="Courier New"/>
              <a:buChar char="o"/>
              <a:defRPr b="1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63 </a:t>
            </a:r>
            <a:r>
              <a:rPr b="0"/>
              <a:t>sporting activities on offer within the University structure</a:t>
            </a:r>
            <a:endParaRPr b="0"/>
          </a:p>
          <a:p>
            <a:pPr lvl="1" marL="800100" indent="-342900">
              <a:lnSpc>
                <a:spcPct val="90000"/>
              </a:lnSpc>
              <a:spcBef>
                <a:spcPts val="1200"/>
              </a:spcBef>
              <a:buSzPct val="100000"/>
              <a:buFont typeface="Courier New"/>
              <a:buChar char="o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Pack Sport card (25€) gives students access to this full range of activities. They can also benefit from the reduced rates proposed by the various local partner clubs.</a:t>
            </a:r>
          </a:p>
          <a:p>
            <a:pPr lvl="1" marL="800100" indent="-342900">
              <a:lnSpc>
                <a:spcPct val="90000"/>
              </a:lnSpc>
              <a:spcBef>
                <a:spcPts val="1200"/>
              </a:spcBef>
              <a:buSzPct val="100000"/>
              <a:buFont typeface="Courier New"/>
              <a:buChar char="o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Special arrangements available for high-level athletes</a:t>
            </a:r>
          </a:p>
        </p:txBody>
      </p:sp>
      <p:sp>
        <p:nvSpPr>
          <p:cNvPr id="434" name="Shape 434"/>
          <p:cNvSpPr/>
          <p:nvPr/>
        </p:nvSpPr>
        <p:spPr>
          <a:xfrm>
            <a:off x="323527" y="1268759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F6C7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5" name="Shape 435"/>
          <p:cNvSpPr/>
          <p:nvPr/>
        </p:nvSpPr>
        <p:spPr>
          <a:xfrm>
            <a:off x="-324545" y="-10508"/>
            <a:ext cx="9937106" cy="775213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6" name="Shape 436"/>
          <p:cNvSpPr/>
          <p:nvPr/>
        </p:nvSpPr>
        <p:spPr>
          <a:xfrm>
            <a:off x="1835696" y="512676"/>
            <a:ext cx="144017" cy="1440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37" name="image39.jpg" descr="http://www.univ-tours.fr/medias/photo/premiere-page-livret-15-16_1436177218747-jpg"/>
          <p:cNvPicPr>
            <a:picLocks noChangeAspect="1"/>
          </p:cNvPicPr>
          <p:nvPr/>
        </p:nvPicPr>
        <p:blipFill>
          <a:blip r:embed="rId2">
            <a:extLst/>
          </a:blip>
          <a:srcRect l="0" t="0" r="12" b="15"/>
          <a:stretch>
            <a:fillRect/>
          </a:stretch>
        </p:blipFill>
        <p:spPr>
          <a:xfrm>
            <a:off x="345856" y="2732557"/>
            <a:ext cx="800895" cy="1135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96" y="0"/>
                </a:moveTo>
                <a:cubicBezTo>
                  <a:pt x="1608" y="0"/>
                  <a:pt x="0" y="1134"/>
                  <a:pt x="0" y="2536"/>
                </a:cubicBezTo>
                <a:lnTo>
                  <a:pt x="0" y="21600"/>
                </a:lnTo>
                <a:lnTo>
                  <a:pt x="18004" y="21600"/>
                </a:lnTo>
                <a:cubicBezTo>
                  <a:pt x="19992" y="21600"/>
                  <a:pt x="21600" y="20466"/>
                  <a:pt x="21600" y="19064"/>
                </a:cubicBezTo>
                <a:lnTo>
                  <a:pt x="21600" y="0"/>
                </a:lnTo>
                <a:lnTo>
                  <a:pt x="3596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pic>
        <p:nvPicPr>
          <p:cNvPr id="438" name="image40.jpg"/>
          <p:cNvPicPr>
            <a:picLocks noChangeAspect="1"/>
          </p:cNvPicPr>
          <p:nvPr/>
        </p:nvPicPr>
        <p:blipFill>
          <a:blip r:embed="rId3">
            <a:extLst/>
          </a:blip>
          <a:srcRect l="0" t="0" r="5" b="0"/>
          <a:stretch>
            <a:fillRect/>
          </a:stretch>
        </p:blipFill>
        <p:spPr>
          <a:xfrm>
            <a:off x="5173858" y="4443879"/>
            <a:ext cx="3250408" cy="2165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97" y="0"/>
                </a:moveTo>
                <a:cubicBezTo>
                  <a:pt x="1073" y="0"/>
                  <a:pt x="0" y="1610"/>
                  <a:pt x="0" y="3598"/>
                </a:cubicBezTo>
                <a:lnTo>
                  <a:pt x="0" y="21600"/>
                </a:lnTo>
                <a:lnTo>
                  <a:pt x="19203" y="21600"/>
                </a:lnTo>
                <a:cubicBezTo>
                  <a:pt x="20527" y="21600"/>
                  <a:pt x="21600" y="19986"/>
                  <a:pt x="21600" y="17998"/>
                </a:cubicBezTo>
                <a:lnTo>
                  <a:pt x="21600" y="0"/>
                </a:lnTo>
                <a:lnTo>
                  <a:pt x="2397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pic>
        <p:nvPicPr>
          <p:cNvPr id="439" name="image41.jpg" descr="Afficher l'image d'origine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1124520" y="4626826"/>
            <a:ext cx="3519489" cy="1976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2" y="0"/>
                </a:moveTo>
                <a:cubicBezTo>
                  <a:pt x="905" y="0"/>
                  <a:pt x="0" y="1612"/>
                  <a:pt x="0" y="3600"/>
                </a:cubicBezTo>
                <a:lnTo>
                  <a:pt x="0" y="21600"/>
                </a:lnTo>
                <a:lnTo>
                  <a:pt x="19578" y="21600"/>
                </a:lnTo>
                <a:cubicBezTo>
                  <a:pt x="20695" y="21600"/>
                  <a:pt x="21600" y="19988"/>
                  <a:pt x="21600" y="18000"/>
                </a:cubicBezTo>
                <a:lnTo>
                  <a:pt x="21600" y="0"/>
                </a:lnTo>
                <a:lnTo>
                  <a:pt x="2022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sx="100000" sy="100000" kx="0" ky="0" algn="b" rotWithShape="0" blurRad="254000" dist="0" dir="0">
              <a:srgbClr val="000000">
                <a:alpha val="43000"/>
              </a:srgbClr>
            </a:outerShdw>
          </a:effectLst>
        </p:spPr>
      </p:pic>
      <p:sp>
        <p:nvSpPr>
          <p:cNvPr id="440" name="Shape 440"/>
          <p:cNvSpPr/>
          <p:nvPr/>
        </p:nvSpPr>
        <p:spPr>
          <a:xfrm>
            <a:off x="232305" y="332656"/>
            <a:ext cx="6859976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FACILITIES    </a:t>
            </a:r>
            <a:r>
              <a:rPr b="0"/>
              <a:t>Sports</a:t>
            </a:r>
          </a:p>
        </p:txBody>
      </p:sp>
      <p:sp>
        <p:nvSpPr>
          <p:cNvPr id="441" name="Shape 441"/>
          <p:cNvSpPr/>
          <p:nvPr/>
        </p:nvSpPr>
        <p:spPr>
          <a:xfrm>
            <a:off x="251519" y="44623"/>
            <a:ext cx="4017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/>
          <p:nvPr/>
        </p:nvSpPr>
        <p:spPr>
          <a:xfrm>
            <a:off x="827583" y="1268759"/>
            <a:ext cx="7596846" cy="334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6C7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University Medical Office </a:t>
            </a:r>
          </a:p>
          <a:p>
            <a:pPr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multidisciplinary team of doctors and nurses offer </a:t>
            </a:r>
          </a:p>
          <a:p>
            <a:pPr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free individual consultations :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General Practice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Dentistry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Psychology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Gynecology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Dermatology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Nutrition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Sports Medicine</a:t>
            </a:r>
          </a:p>
          <a:p>
            <a:pPr>
              <a:defRPr sz="2400">
                <a:solidFill>
                  <a:srgbClr val="F6C7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 </a:t>
            </a:r>
          </a:p>
        </p:txBody>
      </p:sp>
      <p:sp>
        <p:nvSpPr>
          <p:cNvPr id="444" name="Shape 444"/>
          <p:cNvSpPr/>
          <p:nvPr/>
        </p:nvSpPr>
        <p:spPr>
          <a:xfrm>
            <a:off x="323527" y="1340767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F6C7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45" name="Shape 445"/>
          <p:cNvSpPr/>
          <p:nvPr/>
        </p:nvSpPr>
        <p:spPr>
          <a:xfrm>
            <a:off x="330734" y="4365104"/>
            <a:ext cx="290384" cy="288033"/>
          </a:xfrm>
          <a:prstGeom prst="wedgeEllipseCallout">
            <a:avLst>
              <a:gd name="adj1" fmla="val 73226"/>
              <a:gd name="adj2" fmla="val 46007"/>
            </a:avLst>
          </a:prstGeom>
          <a:solidFill>
            <a:srgbClr val="F6C7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46" name="Shape 446"/>
          <p:cNvSpPr/>
          <p:nvPr/>
        </p:nvSpPr>
        <p:spPr>
          <a:xfrm>
            <a:off x="-324545" y="-10508"/>
            <a:ext cx="9937106" cy="775213"/>
          </a:xfrm>
          <a:prstGeom prst="rect">
            <a:avLst/>
          </a:prstGeom>
          <a:solidFill>
            <a:srgbClr val="FFCC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47" name="Shape 447"/>
          <p:cNvSpPr/>
          <p:nvPr/>
        </p:nvSpPr>
        <p:spPr>
          <a:xfrm>
            <a:off x="1835696" y="512676"/>
            <a:ext cx="144017" cy="14401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48" name="image42.jpg" descr="T:\Service_Relations_Internationales\DOSSIERS DES PERSONNELS\Aurore Leroy\2015-2016\Powerpoint DRI\18482-NRLGW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9913" y="2934911"/>
            <a:ext cx="3481920" cy="3315670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Shape 449"/>
          <p:cNvSpPr/>
          <p:nvPr/>
        </p:nvSpPr>
        <p:spPr>
          <a:xfrm>
            <a:off x="827583" y="4309352"/>
            <a:ext cx="4824538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6C7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dedicated Office for disabled students</a:t>
            </a:r>
          </a:p>
          <a:p>
            <a:pPr>
              <a:defRPr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« Mission Handicap » implements global and customized actions to take into account the student’s needs so that he/she can make the best of his/her studies and social life.</a:t>
            </a:r>
          </a:p>
        </p:txBody>
      </p:sp>
      <p:sp>
        <p:nvSpPr>
          <p:cNvPr id="450" name="Shape 450"/>
          <p:cNvSpPr/>
          <p:nvPr/>
        </p:nvSpPr>
        <p:spPr>
          <a:xfrm>
            <a:off x="232305" y="332656"/>
            <a:ext cx="7364032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FACILITIES    </a:t>
            </a:r>
            <a:r>
              <a:rPr b="0"/>
              <a:t>Medicine</a:t>
            </a:r>
          </a:p>
        </p:txBody>
      </p:sp>
      <p:sp>
        <p:nvSpPr>
          <p:cNvPr id="451" name="Shape 451"/>
          <p:cNvSpPr/>
          <p:nvPr/>
        </p:nvSpPr>
        <p:spPr>
          <a:xfrm>
            <a:off x="251519" y="44623"/>
            <a:ext cx="401701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00">
                <a:latin typeface="Arial"/>
                <a:ea typeface="Arial"/>
                <a:cs typeface="Arial"/>
                <a:sym typeface="Arial"/>
              </a:defRPr>
            </a:pPr>
            <a:r>
              <a:t>University </a:t>
            </a:r>
            <a:r>
              <a:rPr spc="150"/>
              <a:t>of</a:t>
            </a:r>
            <a:r>
              <a:t> </a:t>
            </a:r>
            <a:r>
              <a:rPr b="1"/>
              <a:t>Tours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4" name="Shape 454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5" name="image62.jpg" descr="T:\Service_Relations_Internationales\DOSSIERS COMMUNS AU SERVICE\PHOTOS  RI\Banque Photos Univ-Communication\©David Darrault\_DAR46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0569" y="-27384"/>
            <a:ext cx="10369154" cy="6912471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Shape 456"/>
          <p:cNvSpPr/>
          <p:nvPr/>
        </p:nvSpPr>
        <p:spPr>
          <a:xfrm>
            <a:off x="683568" y="6381327"/>
            <a:ext cx="3456385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© DRI May 2016 - Updated November 2017</a:t>
            </a:r>
          </a:p>
        </p:txBody>
      </p:sp>
      <p:sp>
        <p:nvSpPr>
          <p:cNvPr id="457" name="Shape 457"/>
          <p:cNvSpPr/>
          <p:nvPr/>
        </p:nvSpPr>
        <p:spPr>
          <a:xfrm>
            <a:off x="251519" y="2062589"/>
            <a:ext cx="9289034" cy="833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pc="300" sz="3600">
                <a:solidFill>
                  <a:srgbClr val="FFFFCC"/>
                </a:solidFill>
                <a:latin typeface="Segoe Script"/>
                <a:ea typeface="Segoe Script"/>
                <a:cs typeface="Segoe Script"/>
                <a:sym typeface="Segoe Script"/>
              </a:defRPr>
            </a:lvl1pPr>
          </a:lstStyle>
          <a:p>
            <a:pPr/>
            <a:r>
              <a:t>Cosmopolitan City of Learning !</a:t>
            </a:r>
          </a:p>
        </p:txBody>
      </p:sp>
      <p:sp>
        <p:nvSpPr>
          <p:cNvPr id="458" name="Shape 458"/>
          <p:cNvSpPr/>
          <p:nvPr/>
        </p:nvSpPr>
        <p:spPr>
          <a:xfrm>
            <a:off x="268152" y="5601434"/>
            <a:ext cx="8568954" cy="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pc="150" sz="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See you soon in </a:t>
            </a:r>
            <a:r>
              <a:rPr b="1"/>
              <a:t>Tours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2806323" y="3249929"/>
            <a:ext cx="378328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Second year of the bachelor's degree</a:t>
            </a:r>
          </a:p>
        </p:txBody>
      </p:sp>
      <p:pic>
        <p:nvPicPr>
          <p:cNvPr id="156" name="Im.jpeg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2900" y="-45452"/>
            <a:ext cx="98298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1008036" y="3890810"/>
            <a:ext cx="1265635" cy="1438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3">
              <a:lumOff val="22941"/>
            </a:schemeClr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0" dist="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Cognitive psychology</a:t>
            </a:r>
          </a:p>
        </p:txBody>
      </p:sp>
      <p:sp>
        <p:nvSpPr>
          <p:cNvPr id="158" name="Shape 158"/>
          <p:cNvSpPr/>
          <p:nvPr/>
        </p:nvSpPr>
        <p:spPr>
          <a:xfrm>
            <a:off x="2268899" y="4627839"/>
            <a:ext cx="1265635" cy="143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5">
              <a:lumOff val="23235"/>
            </a:schemeClr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0" dist="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Social psychology</a:t>
            </a:r>
          </a:p>
        </p:txBody>
      </p:sp>
      <p:sp>
        <p:nvSpPr>
          <p:cNvPr id="159" name="Shape 159"/>
          <p:cNvSpPr/>
          <p:nvPr/>
        </p:nvSpPr>
        <p:spPr>
          <a:xfrm>
            <a:off x="3542037" y="5346141"/>
            <a:ext cx="1265635" cy="143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3">
              <a:lumOff val="22941"/>
            </a:schemeClr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0" dist="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Work psychology</a:t>
            </a:r>
          </a:p>
        </p:txBody>
      </p:sp>
      <p:sp>
        <p:nvSpPr>
          <p:cNvPr id="160" name="Shape 160"/>
          <p:cNvSpPr/>
          <p:nvPr/>
        </p:nvSpPr>
        <p:spPr>
          <a:xfrm>
            <a:off x="3542037" y="3903510"/>
            <a:ext cx="1265635" cy="143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>
              <a:lumOff val="23627"/>
            </a:schemeClr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0" dist="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1400">
                <a:solidFill>
                  <a:schemeClr val="accent2"/>
                </a:solidFill>
              </a:defRPr>
            </a:lvl1pPr>
          </a:lstStyle>
          <a:p>
            <a:pPr/>
            <a:r>
              <a:t>Developmental psychology</a:t>
            </a:r>
          </a:p>
        </p:txBody>
      </p:sp>
      <p:sp>
        <p:nvSpPr>
          <p:cNvPr id="161" name="Shape 161"/>
          <p:cNvSpPr/>
          <p:nvPr/>
        </p:nvSpPr>
        <p:spPr>
          <a:xfrm>
            <a:off x="4811604" y="4627839"/>
            <a:ext cx="1265636" cy="143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>
              <a:lumOff val="23725"/>
            </a:schemeClr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0" dist="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300">
                <a:solidFill>
                  <a:schemeClr val="accent2"/>
                </a:solidFill>
              </a:defRPr>
            </a:lvl1pPr>
          </a:lstStyle>
          <a:p>
            <a:pPr/>
            <a:r>
              <a:t>Gerontological psychology</a:t>
            </a:r>
          </a:p>
        </p:txBody>
      </p:sp>
      <p:sp>
        <p:nvSpPr>
          <p:cNvPr id="162" name="Shape 162"/>
          <p:cNvSpPr/>
          <p:nvPr/>
        </p:nvSpPr>
        <p:spPr>
          <a:xfrm>
            <a:off x="6087036" y="5333441"/>
            <a:ext cx="1265636" cy="143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2">
              <a:lumOff val="23627"/>
            </a:schemeClr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0" dist="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300">
                <a:solidFill>
                  <a:schemeClr val="accent2"/>
                </a:solidFill>
              </a:defRPr>
            </a:lvl1pPr>
          </a:lstStyle>
          <a:p>
            <a:pPr/>
            <a:r>
              <a:t>Clinical psychology</a:t>
            </a:r>
          </a:p>
        </p:txBody>
      </p:sp>
      <p:sp>
        <p:nvSpPr>
          <p:cNvPr id="163" name="Shape 163"/>
          <p:cNvSpPr/>
          <p:nvPr/>
        </p:nvSpPr>
        <p:spPr>
          <a:xfrm>
            <a:off x="6088738" y="3903510"/>
            <a:ext cx="1287633" cy="143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6">
              <a:lumOff val="18921"/>
            </a:schemeClr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0" dist="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>
                <a:solidFill>
                  <a:schemeClr val="accent2"/>
                </a:solidFill>
              </a:defRPr>
            </a:lvl1pPr>
          </a:lstStyle>
          <a:p>
            <a:pPr/>
            <a:r>
              <a:t>Psychobiology</a:t>
            </a:r>
          </a:p>
        </p:txBody>
      </p:sp>
      <p:sp>
        <p:nvSpPr>
          <p:cNvPr id="164" name="Shape 164"/>
          <p:cNvSpPr/>
          <p:nvPr/>
        </p:nvSpPr>
        <p:spPr>
          <a:xfrm>
            <a:off x="7367010" y="4627839"/>
            <a:ext cx="1287633" cy="143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5">
              <a:lumOff val="23235"/>
            </a:schemeClr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0" dist="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400">
                <a:solidFill>
                  <a:schemeClr val="accent2"/>
                </a:solidFill>
              </a:defRPr>
            </a:lvl1pPr>
          </a:lstStyle>
          <a:p>
            <a:pPr/>
            <a:r>
              <a:t>Statistics</a:t>
            </a:r>
          </a:p>
        </p:txBody>
      </p:sp>
      <p:sp>
        <p:nvSpPr>
          <p:cNvPr id="165" name="Shape 165"/>
          <p:cNvSpPr/>
          <p:nvPr/>
        </p:nvSpPr>
        <p:spPr>
          <a:xfrm>
            <a:off x="1008036" y="5371541"/>
            <a:ext cx="1265635" cy="1438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6">
              <a:lumOff val="18921"/>
            </a:schemeClr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0" dist="0" dir="5400000">
              <a:srgbClr val="000000">
                <a:alpha val="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English</a:t>
            </a:r>
          </a:p>
        </p:txBody>
      </p:sp>
      <p:pic>
        <p:nvPicPr>
          <p:cNvPr id="166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7290072" y="196321"/>
            <a:ext cx="1695429" cy="7008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167" name="Shape 167"/>
          <p:cNvSpPr/>
          <p:nvPr/>
        </p:nvSpPr>
        <p:spPr>
          <a:xfrm>
            <a:off x="27175" y="2452147"/>
            <a:ext cx="673735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Psychology in Tours</a:t>
            </a:r>
          </a:p>
        </p:txBody>
      </p:sp>
      <p:pic>
        <p:nvPicPr>
          <p:cNvPr id="168" name="IMG_550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1054" y="1776229"/>
            <a:ext cx="2407593" cy="18056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480524" y="4086591"/>
            <a:ext cx="6226103" cy="16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t>Introduction to social psychology</a:t>
            </a:r>
          </a:p>
          <a:p>
            <a:pPr marL="180473" indent="-180473">
              <a:buSzPct val="100000"/>
              <a:buChar char="•"/>
            </a:pPr>
            <a:r>
              <a:t>Developmental psychology</a:t>
            </a:r>
          </a:p>
          <a:p>
            <a:pPr marL="180473" indent="-180473">
              <a:buSzPct val="100000"/>
              <a:buChar char="•"/>
            </a:pPr>
            <a:r>
              <a:t>Cognitive psychology</a:t>
            </a:r>
          </a:p>
          <a:p>
            <a:pPr marL="180473" indent="-180473">
              <a:buSzPct val="100000"/>
              <a:buChar char="•"/>
            </a:pPr>
            <a:r>
              <a:t>Clinicat psychology </a:t>
            </a:r>
          </a:p>
          <a:p>
            <a:pPr marL="180473" indent="-180473">
              <a:buSzPct val="100000"/>
              <a:buChar char="•"/>
            </a:pPr>
            <a:r>
              <a:t>Principal of satistic analysis</a:t>
            </a:r>
          </a:p>
          <a:p>
            <a:pPr marL="180473" indent="-180473">
              <a:buSzPct val="100000"/>
              <a:buChar char="•"/>
            </a:pPr>
            <a:r>
              <a:t>Opening courses…</a:t>
            </a:r>
          </a:p>
        </p:txBody>
      </p:sp>
      <p:pic>
        <p:nvPicPr>
          <p:cNvPr id="171" name="Im.jpeg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2900" y="-45452"/>
            <a:ext cx="9829800" cy="248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2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2665" y="5778171"/>
            <a:ext cx="1045909" cy="701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90483" y="2334537"/>
            <a:ext cx="5004023" cy="1605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7290072" y="196321"/>
            <a:ext cx="1695429" cy="7008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175" name="Shape 175"/>
          <p:cNvSpPr/>
          <p:nvPr/>
        </p:nvSpPr>
        <p:spPr>
          <a:xfrm>
            <a:off x="27175" y="2452147"/>
            <a:ext cx="673735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Psychology in Tours</a:t>
            </a:r>
          </a:p>
        </p:txBody>
      </p:sp>
      <p:sp>
        <p:nvSpPr>
          <p:cNvPr id="176" name="Shape 176"/>
          <p:cNvSpPr/>
          <p:nvPr/>
        </p:nvSpPr>
        <p:spPr>
          <a:xfrm>
            <a:off x="486456" y="3370969"/>
            <a:ext cx="438818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Second year of the bachelor's degree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1778701" y="3605634"/>
            <a:ext cx="4579632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Third year of the bachelor's degree</a:t>
            </a:r>
          </a:p>
        </p:txBody>
      </p:sp>
      <p:pic>
        <p:nvPicPr>
          <p:cNvPr id="179" name="Im.jpeg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2900" y="-45452"/>
            <a:ext cx="9829800" cy="2489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" name="Group 189"/>
          <p:cNvGrpSpPr/>
          <p:nvPr/>
        </p:nvGrpSpPr>
        <p:grpSpPr>
          <a:xfrm>
            <a:off x="6061848" y="5583069"/>
            <a:ext cx="2356843" cy="899747"/>
            <a:chOff x="30173" y="0"/>
            <a:chExt cx="2356842" cy="899745"/>
          </a:xfrm>
        </p:grpSpPr>
        <p:sp>
          <p:nvSpPr>
            <p:cNvPr id="180" name="Shape 180"/>
            <p:cNvSpPr/>
            <p:nvPr/>
          </p:nvSpPr>
          <p:spPr>
            <a:xfrm>
              <a:off x="30173" y="0"/>
              <a:ext cx="390096" cy="44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5">
                <a:lumOff val="23235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Cognitive psychology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422712" y="223253"/>
              <a:ext cx="390096" cy="44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5">
                <a:lumOff val="23235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Social psychology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819034" y="456392"/>
              <a:ext cx="390096" cy="44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5">
                <a:lumOff val="23235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Work psychology</a:t>
              </a:r>
            </a:p>
          </p:txBody>
        </p:sp>
        <p:sp>
          <p:nvSpPr>
            <p:cNvPr id="183" name="Shape 183"/>
            <p:cNvSpPr/>
            <p:nvPr/>
          </p:nvSpPr>
          <p:spPr>
            <a:xfrm>
              <a:off x="819034" y="0"/>
              <a:ext cx="390096" cy="44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3">
                <a:lumOff val="22941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400">
                  <a:solidFill>
                    <a:schemeClr val="accent2"/>
                  </a:solidFill>
                </a:defRPr>
              </a:pPr>
            </a:p>
          </p:txBody>
        </p:sp>
        <p:sp>
          <p:nvSpPr>
            <p:cNvPr id="184" name="Shape 184"/>
            <p:cNvSpPr/>
            <p:nvPr/>
          </p:nvSpPr>
          <p:spPr>
            <a:xfrm>
              <a:off x="1218170" y="231082"/>
              <a:ext cx="390096" cy="44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3">
                <a:lumOff val="22941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300">
                  <a:solidFill>
                    <a:schemeClr val="accent2"/>
                  </a:solidFill>
                </a:defRPr>
              </a:lvl1pPr>
            </a:lstStyle>
            <a:p>
              <a:pPr/>
              <a:r>
                <a:t>Gerontological psychology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1603456" y="456392"/>
              <a:ext cx="390096" cy="44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3">
                <a:lumOff val="22941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300">
                  <a:solidFill>
                    <a:schemeClr val="accent2"/>
                  </a:solidFill>
                </a:defRPr>
              </a:lvl1pPr>
            </a:lstStyle>
            <a:p>
              <a:pPr/>
              <a:r>
                <a:t>Clinical psychology</a:t>
              </a:r>
            </a:p>
          </p:txBody>
        </p:sp>
        <p:sp>
          <p:nvSpPr>
            <p:cNvPr id="186" name="Shape 186"/>
            <p:cNvSpPr/>
            <p:nvPr/>
          </p:nvSpPr>
          <p:spPr>
            <a:xfrm>
              <a:off x="1607895" y="0"/>
              <a:ext cx="396875" cy="44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6">
                <a:lumOff val="18921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400">
                  <a:solidFill>
                    <a:schemeClr val="accent2"/>
                  </a:solidFill>
                </a:defRPr>
              </a:lvl1pPr>
            </a:lstStyle>
            <a:p>
              <a:pPr/>
              <a:r>
                <a:t>Psychobiology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1990141" y="231082"/>
              <a:ext cx="396876" cy="44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5">
                <a:lumOff val="23235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400">
                  <a:solidFill>
                    <a:schemeClr val="accent2"/>
                  </a:solidFill>
                </a:defRPr>
              </a:lvl1pPr>
            </a:lstStyle>
            <a:p>
              <a:pPr/>
              <a:r>
                <a:t>Statistics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30173" y="456392"/>
              <a:ext cx="390096" cy="44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6">
                <a:lumOff val="18921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English</a:t>
              </a:r>
            </a:p>
          </p:txBody>
        </p:sp>
      </p:grpSp>
      <p:grpSp>
        <p:nvGrpSpPr>
          <p:cNvPr id="199" name="Group 199"/>
          <p:cNvGrpSpPr/>
          <p:nvPr/>
        </p:nvGrpSpPr>
        <p:grpSpPr>
          <a:xfrm>
            <a:off x="502912" y="5595987"/>
            <a:ext cx="2289166" cy="873911"/>
            <a:chOff x="29307" y="0"/>
            <a:chExt cx="2289165" cy="873909"/>
          </a:xfrm>
        </p:grpSpPr>
        <p:sp>
          <p:nvSpPr>
            <p:cNvPr id="190" name="Shape 190"/>
            <p:cNvSpPr/>
            <p:nvPr/>
          </p:nvSpPr>
          <p:spPr>
            <a:xfrm>
              <a:off x="29307" y="0"/>
              <a:ext cx="378894" cy="430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3">
                <a:lumOff val="22941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Cognitive psychology</a:t>
              </a:r>
            </a:p>
          </p:txBody>
        </p:sp>
        <p:sp>
          <p:nvSpPr>
            <p:cNvPr id="191" name="Shape 191"/>
            <p:cNvSpPr/>
            <p:nvPr/>
          </p:nvSpPr>
          <p:spPr>
            <a:xfrm>
              <a:off x="410574" y="216842"/>
              <a:ext cx="378894" cy="430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3">
                <a:lumOff val="22941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Social psychology</a:t>
              </a:r>
            </a:p>
          </p:txBody>
        </p:sp>
        <p:sp>
          <p:nvSpPr>
            <p:cNvPr id="192" name="Shape 192"/>
            <p:cNvSpPr/>
            <p:nvPr/>
          </p:nvSpPr>
          <p:spPr>
            <a:xfrm>
              <a:off x="795515" y="443286"/>
              <a:ext cx="378894" cy="430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3">
                <a:lumOff val="22941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Work psychology</a:t>
              </a:r>
            </a:p>
          </p:txBody>
        </p:sp>
        <p:sp>
          <p:nvSpPr>
            <p:cNvPr id="193" name="Shape 193"/>
            <p:cNvSpPr/>
            <p:nvPr/>
          </p:nvSpPr>
          <p:spPr>
            <a:xfrm>
              <a:off x="795515" y="0"/>
              <a:ext cx="378894" cy="430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2">
                <a:lumOff val="23627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400">
                  <a:solidFill>
                    <a:schemeClr val="accent2"/>
                  </a:solidFill>
                </a:defRPr>
              </a:pPr>
            </a:p>
          </p:txBody>
        </p:sp>
        <p:sp>
          <p:nvSpPr>
            <p:cNvPr id="194" name="Shape 194"/>
            <p:cNvSpPr/>
            <p:nvPr/>
          </p:nvSpPr>
          <p:spPr>
            <a:xfrm>
              <a:off x="1183190" y="224446"/>
              <a:ext cx="378894" cy="430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2">
                <a:lumOff val="23627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300">
                  <a:solidFill>
                    <a:schemeClr val="accent2"/>
                  </a:solidFill>
                </a:defRPr>
              </a:lvl1pPr>
            </a:lstStyle>
            <a:p>
              <a:pPr/>
              <a:r>
                <a:t>Gerontological psychology</a:t>
              </a:r>
            </a:p>
          </p:txBody>
        </p:sp>
        <p:sp>
          <p:nvSpPr>
            <p:cNvPr id="195" name="Shape 195"/>
            <p:cNvSpPr/>
            <p:nvPr/>
          </p:nvSpPr>
          <p:spPr>
            <a:xfrm>
              <a:off x="1557412" y="443286"/>
              <a:ext cx="378894" cy="430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2">
                <a:lumOff val="23627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300">
                  <a:solidFill>
                    <a:schemeClr val="accent2"/>
                  </a:solidFill>
                </a:defRPr>
              </a:lvl1pPr>
            </a:lstStyle>
            <a:p>
              <a:pPr/>
              <a:r>
                <a:t>Clinical psychology</a:t>
              </a:r>
            </a:p>
          </p:txBody>
        </p:sp>
        <p:sp>
          <p:nvSpPr>
            <p:cNvPr id="196" name="Shape 196"/>
            <p:cNvSpPr/>
            <p:nvPr/>
          </p:nvSpPr>
          <p:spPr>
            <a:xfrm>
              <a:off x="1561724" y="0"/>
              <a:ext cx="385479" cy="430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6">
                <a:lumOff val="18921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400">
                  <a:solidFill>
                    <a:schemeClr val="accent2"/>
                  </a:solidFill>
                </a:defRPr>
              </a:lvl1pPr>
            </a:lstStyle>
            <a:p>
              <a:pPr/>
              <a:r>
                <a:t>Psychobiology</a:t>
              </a:r>
            </a:p>
          </p:txBody>
        </p:sp>
        <p:sp>
          <p:nvSpPr>
            <p:cNvPr id="197" name="Shape 197"/>
            <p:cNvSpPr/>
            <p:nvPr/>
          </p:nvSpPr>
          <p:spPr>
            <a:xfrm>
              <a:off x="1932994" y="224446"/>
              <a:ext cx="385480" cy="430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5">
                <a:lumOff val="23235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400">
                  <a:solidFill>
                    <a:schemeClr val="accent2"/>
                  </a:solidFill>
                </a:defRPr>
              </a:lvl1pPr>
            </a:lstStyle>
            <a:p>
              <a:pPr/>
              <a:r>
                <a:t>Statistics</a:t>
              </a:r>
            </a:p>
          </p:txBody>
        </p:sp>
        <p:sp>
          <p:nvSpPr>
            <p:cNvPr id="198" name="Shape 198"/>
            <p:cNvSpPr/>
            <p:nvPr/>
          </p:nvSpPr>
          <p:spPr>
            <a:xfrm>
              <a:off x="29307" y="443286"/>
              <a:ext cx="378894" cy="430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6">
                <a:lumOff val="18921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English</a:t>
              </a:r>
            </a:p>
          </p:txBody>
        </p:sp>
      </p:grpSp>
      <p:grpSp>
        <p:nvGrpSpPr>
          <p:cNvPr id="209" name="Group 209"/>
          <p:cNvGrpSpPr/>
          <p:nvPr/>
        </p:nvGrpSpPr>
        <p:grpSpPr>
          <a:xfrm>
            <a:off x="3248100" y="5583069"/>
            <a:ext cx="2356844" cy="899747"/>
            <a:chOff x="30173" y="0"/>
            <a:chExt cx="2356842" cy="899745"/>
          </a:xfrm>
        </p:grpSpPr>
        <p:sp>
          <p:nvSpPr>
            <p:cNvPr id="200" name="Shape 200"/>
            <p:cNvSpPr/>
            <p:nvPr/>
          </p:nvSpPr>
          <p:spPr>
            <a:xfrm>
              <a:off x="30173" y="0"/>
              <a:ext cx="390096" cy="44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5">
                <a:lumOff val="23235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Cognitive psychology</a:t>
              </a:r>
            </a:p>
          </p:txBody>
        </p:sp>
        <p:sp>
          <p:nvSpPr>
            <p:cNvPr id="201" name="Shape 201"/>
            <p:cNvSpPr/>
            <p:nvPr/>
          </p:nvSpPr>
          <p:spPr>
            <a:xfrm>
              <a:off x="422712" y="223253"/>
              <a:ext cx="390096" cy="44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5">
                <a:lumOff val="23235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Social psychology</a:t>
              </a:r>
            </a:p>
          </p:txBody>
        </p:sp>
        <p:sp>
          <p:nvSpPr>
            <p:cNvPr id="202" name="Shape 202"/>
            <p:cNvSpPr/>
            <p:nvPr/>
          </p:nvSpPr>
          <p:spPr>
            <a:xfrm>
              <a:off x="819034" y="456392"/>
              <a:ext cx="390096" cy="44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5">
                <a:lumOff val="23235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Work psychology</a:t>
              </a:r>
            </a:p>
          </p:txBody>
        </p:sp>
        <p:sp>
          <p:nvSpPr>
            <p:cNvPr id="203" name="Shape 203"/>
            <p:cNvSpPr/>
            <p:nvPr/>
          </p:nvSpPr>
          <p:spPr>
            <a:xfrm>
              <a:off x="819034" y="0"/>
              <a:ext cx="390096" cy="44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2">
                <a:lumOff val="23627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400">
                  <a:solidFill>
                    <a:schemeClr val="accent2"/>
                  </a:solidFill>
                </a:defRPr>
              </a:pPr>
            </a:p>
          </p:txBody>
        </p:sp>
        <p:sp>
          <p:nvSpPr>
            <p:cNvPr id="204" name="Shape 204"/>
            <p:cNvSpPr/>
            <p:nvPr/>
          </p:nvSpPr>
          <p:spPr>
            <a:xfrm>
              <a:off x="1218170" y="231082"/>
              <a:ext cx="390096" cy="44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2">
                <a:lumOff val="23627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300">
                  <a:solidFill>
                    <a:schemeClr val="accent2"/>
                  </a:solidFill>
                </a:defRPr>
              </a:lvl1pPr>
            </a:lstStyle>
            <a:p>
              <a:pPr/>
              <a:r>
                <a:t>Gerontological psychology</a:t>
              </a:r>
            </a:p>
          </p:txBody>
        </p:sp>
        <p:sp>
          <p:nvSpPr>
            <p:cNvPr id="205" name="Shape 205"/>
            <p:cNvSpPr/>
            <p:nvPr/>
          </p:nvSpPr>
          <p:spPr>
            <a:xfrm>
              <a:off x="1603456" y="456392"/>
              <a:ext cx="390096" cy="44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2">
                <a:lumOff val="23627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300">
                  <a:solidFill>
                    <a:schemeClr val="accent2"/>
                  </a:solidFill>
                </a:defRPr>
              </a:lvl1pPr>
            </a:lstStyle>
            <a:p>
              <a:pPr/>
              <a:r>
                <a:t>Clinical psychology</a:t>
              </a:r>
            </a:p>
          </p:txBody>
        </p:sp>
        <p:sp>
          <p:nvSpPr>
            <p:cNvPr id="206" name="Shape 206"/>
            <p:cNvSpPr/>
            <p:nvPr/>
          </p:nvSpPr>
          <p:spPr>
            <a:xfrm>
              <a:off x="1607895" y="0"/>
              <a:ext cx="396875" cy="44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6">
                <a:lumOff val="18921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400">
                  <a:solidFill>
                    <a:schemeClr val="accent2"/>
                  </a:solidFill>
                </a:defRPr>
              </a:lvl1pPr>
            </a:lstStyle>
            <a:p>
              <a:pPr/>
              <a:r>
                <a:t>Psychobiology</a:t>
              </a:r>
            </a:p>
          </p:txBody>
        </p:sp>
        <p:sp>
          <p:nvSpPr>
            <p:cNvPr id="207" name="Shape 207"/>
            <p:cNvSpPr/>
            <p:nvPr/>
          </p:nvSpPr>
          <p:spPr>
            <a:xfrm>
              <a:off x="1990141" y="231082"/>
              <a:ext cx="396876" cy="44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5">
                <a:lumOff val="23235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400">
                  <a:solidFill>
                    <a:schemeClr val="accent2"/>
                  </a:solidFill>
                </a:defRPr>
              </a:lvl1pPr>
            </a:lstStyle>
            <a:p>
              <a:pPr/>
              <a:r>
                <a:t>Statistics</a:t>
              </a:r>
            </a:p>
          </p:txBody>
        </p:sp>
        <p:sp>
          <p:nvSpPr>
            <p:cNvPr id="208" name="Shape 208"/>
            <p:cNvSpPr/>
            <p:nvPr/>
          </p:nvSpPr>
          <p:spPr>
            <a:xfrm>
              <a:off x="30173" y="456392"/>
              <a:ext cx="390096" cy="44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6">
                <a:lumOff val="18921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0" dist="0" dir="5400000">
                <a:srgbClr val="000000">
                  <a:alpha val="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pPr/>
              <a:r>
                <a:t>English</a:t>
              </a:r>
            </a:p>
          </p:txBody>
        </p:sp>
      </p:grpSp>
      <p:sp>
        <p:nvSpPr>
          <p:cNvPr id="210" name="Shape 210"/>
          <p:cNvSpPr/>
          <p:nvPr/>
        </p:nvSpPr>
        <p:spPr>
          <a:xfrm>
            <a:off x="822657" y="4460949"/>
            <a:ext cx="7498685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/>
            </a:lvl1pPr>
          </a:lstStyle>
          <a:p>
            <a:pPr/>
            <a:r>
              <a:t>Ability to choose and further develop in a field of psychology </a:t>
            </a:r>
          </a:p>
        </p:txBody>
      </p:sp>
      <p:pic>
        <p:nvPicPr>
          <p:cNvPr id="211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7290072" y="196321"/>
            <a:ext cx="1695429" cy="7008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212" name="Shape 212"/>
          <p:cNvSpPr/>
          <p:nvPr/>
        </p:nvSpPr>
        <p:spPr>
          <a:xfrm>
            <a:off x="27175" y="2452147"/>
            <a:ext cx="673735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Psychology in Tours</a:t>
            </a:r>
          </a:p>
        </p:txBody>
      </p:sp>
      <p:pic>
        <p:nvPicPr>
          <p:cNvPr id="213" name="IMG_550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1054" y="1776229"/>
            <a:ext cx="2407592" cy="18056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/>
        </p:nvSpPr>
        <p:spPr>
          <a:xfrm>
            <a:off x="480524" y="4086591"/>
            <a:ext cx="6226103" cy="195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</a:pPr>
            <a:r>
              <a:t>Social psychology</a:t>
            </a:r>
          </a:p>
          <a:p>
            <a:pPr marL="180473" indent="-180473">
              <a:buSzPct val="100000"/>
              <a:buChar char="•"/>
            </a:pPr>
            <a:r>
              <a:t>Developmental psychology</a:t>
            </a:r>
          </a:p>
          <a:p>
            <a:pPr marL="180473" indent="-180473">
              <a:buSzPct val="100000"/>
              <a:buChar char="•"/>
            </a:pPr>
            <a:r>
              <a:t>Cognitive psychology</a:t>
            </a:r>
          </a:p>
          <a:p>
            <a:pPr marL="180473" indent="-180473">
              <a:buSzPct val="100000"/>
              <a:buChar char="•"/>
            </a:pPr>
            <a:r>
              <a:t>Clinical psychology </a:t>
            </a:r>
          </a:p>
          <a:p>
            <a:pPr marL="180473" indent="-180473">
              <a:buSzPct val="100000"/>
              <a:buChar char="•"/>
            </a:pPr>
            <a:r>
              <a:t>Psychobiology</a:t>
            </a:r>
          </a:p>
          <a:p>
            <a:pPr marL="180473" indent="-180473">
              <a:buSzPct val="100000"/>
              <a:buChar char="•"/>
            </a:pPr>
            <a:r>
              <a:t>Geropsychology</a:t>
            </a:r>
          </a:p>
          <a:p>
            <a:pPr marL="180473" indent="-180473">
              <a:buSzPct val="100000"/>
              <a:buChar char="•"/>
            </a:pPr>
            <a:r>
              <a:t>Options…..</a:t>
            </a:r>
          </a:p>
        </p:txBody>
      </p:sp>
      <p:pic>
        <p:nvPicPr>
          <p:cNvPr id="216" name="Im.jpeg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2900" y="-45452"/>
            <a:ext cx="9829800" cy="248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2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2665" y="5778171"/>
            <a:ext cx="1045909" cy="701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07416" y="2334537"/>
            <a:ext cx="5004023" cy="1605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7290072" y="196321"/>
            <a:ext cx="1695429" cy="7008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220" name="Shape 220"/>
          <p:cNvSpPr/>
          <p:nvPr/>
        </p:nvSpPr>
        <p:spPr>
          <a:xfrm>
            <a:off x="27175" y="2452147"/>
            <a:ext cx="673735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Psychology in Tours</a:t>
            </a:r>
          </a:p>
        </p:txBody>
      </p:sp>
      <p:sp>
        <p:nvSpPr>
          <p:cNvPr id="221" name="Shape 221"/>
          <p:cNvSpPr/>
          <p:nvPr/>
        </p:nvSpPr>
        <p:spPr>
          <a:xfrm>
            <a:off x="407101" y="3453234"/>
            <a:ext cx="4579632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Third year of the bachelor's degree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373234" y="3481973"/>
            <a:ext cx="2298835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7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Master's degree</a:t>
            </a:r>
          </a:p>
        </p:txBody>
      </p:sp>
      <p:pic>
        <p:nvPicPr>
          <p:cNvPr id="224" name="Im.jpeg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2900" y="-45452"/>
            <a:ext cx="9829800" cy="24892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268278" y="4078228"/>
            <a:ext cx="5766745" cy="2491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One diploma oriented towards Research: Cognition and Neurosciences</a:t>
            </a:r>
          </a:p>
          <a:p>
            <a:pPr/>
          </a:p>
          <a:p>
            <a:pPr/>
            <a:r>
              <a:t>Four vocational diplomas:</a:t>
            </a:r>
          </a:p>
          <a:p>
            <a:pPr lvl="1" marL="561473" indent="-180473">
              <a:buSzPct val="100000"/>
              <a:buChar char="•"/>
            </a:pPr>
            <a:r>
              <a:t>Psychology of Work and Organizations </a:t>
            </a:r>
          </a:p>
          <a:p>
            <a:pPr lvl="1" marL="561473" indent="-180473">
              <a:buSzPct val="100000"/>
              <a:buChar char="•"/>
            </a:pPr>
            <a:r>
              <a:t>Psychopathology and Clinical Psychology</a:t>
            </a:r>
          </a:p>
          <a:p>
            <a:pPr lvl="1" marL="561473" indent="-180473">
              <a:buSzPct val="100000"/>
              <a:buChar char="•"/>
            </a:pPr>
            <a:r>
              <a:t>Child and Adolescent Psychology</a:t>
            </a:r>
          </a:p>
          <a:p>
            <a:pPr lvl="1" marL="561473" indent="-180473">
              <a:buSzPct val="100000"/>
              <a:buChar char="•"/>
            </a:pPr>
            <a:r>
              <a:t>Normal and Pathological Gerontological Psychology</a:t>
            </a:r>
          </a:p>
        </p:txBody>
      </p:sp>
      <p:pic>
        <p:nvPicPr>
          <p:cNvPr id="226" name="image20.png" descr="T:\Service_Relations_Internationales\DOSSIERS DES PERSONNELS\Aurore Leroy\2015-2016\Powerpoint DRI\blac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125" y="-118742"/>
            <a:ext cx="1511533" cy="1511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2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04499" y="2635591"/>
            <a:ext cx="2391301" cy="3725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7290072" y="196321"/>
            <a:ext cx="1695429" cy="7008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229" name="Shape 229"/>
          <p:cNvSpPr/>
          <p:nvPr/>
        </p:nvSpPr>
        <p:spPr>
          <a:xfrm>
            <a:off x="27175" y="2452147"/>
            <a:ext cx="673735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Psychology in Tours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/>
        </p:nvSpPr>
        <p:spPr>
          <a:xfrm>
            <a:off x="745767" y="2949363"/>
            <a:ext cx="2298835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7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Master's degree</a:t>
            </a:r>
          </a:p>
        </p:txBody>
      </p:sp>
      <p:pic>
        <p:nvPicPr>
          <p:cNvPr id="232" name="Im.jpeg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2900" y="-45452"/>
            <a:ext cx="9829800" cy="248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age20.png" descr="T:\Service_Relations_Internationales\DOSSIERS DES PERSONNELS\Aurore Leroy\2015-2016\Powerpoint DRI\blac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125" y="-118742"/>
            <a:ext cx="1511533" cy="1511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asted-image.tiff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7290072" y="196321"/>
            <a:ext cx="1695429" cy="7008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235" name="Shape 235"/>
          <p:cNvSpPr/>
          <p:nvPr/>
        </p:nvSpPr>
        <p:spPr>
          <a:xfrm>
            <a:off x="27175" y="2452147"/>
            <a:ext cx="673735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/>
            <a:r>
              <a:t>Psychology in Tours</a:t>
            </a:r>
          </a:p>
        </p:txBody>
      </p:sp>
      <p:pic>
        <p:nvPicPr>
          <p:cNvPr id="236" name="IMG_551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3999" y="3624650"/>
            <a:ext cx="3846986" cy="2885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G_552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79231" y="2439562"/>
            <a:ext cx="3471566" cy="4628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G_5509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58120" y="3069543"/>
            <a:ext cx="2407593" cy="18056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