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256" r:id="rId5"/>
    <p:sldId id="279" r:id="rId6"/>
    <p:sldId id="284" r:id="rId7"/>
    <p:sldId id="285" r:id="rId8"/>
    <p:sldId id="286" r:id="rId9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D0CD"/>
    <a:srgbClr val="ED3D89"/>
    <a:srgbClr val="FEF4F8"/>
    <a:srgbClr val="46B980"/>
    <a:srgbClr val="AFDFDD"/>
    <a:srgbClr val="DBF1F0"/>
    <a:srgbClr val="EDE6F2"/>
    <a:srgbClr val="B091C3"/>
    <a:srgbClr val="FDBF1A"/>
    <a:srgbClr val="EFE9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howGuides="1">
      <p:cViewPr varScale="1">
        <p:scale>
          <a:sx n="150" d="100"/>
          <a:sy n="150" d="100"/>
        </p:scale>
        <p:origin x="2868" y="114"/>
      </p:cViewPr>
      <p:guideLst>
        <p:guide orient="horz" pos="2205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67A9A-8B44-4940-B35D-19934A25D237}" type="datetimeFigureOut">
              <a:rPr lang="lt-LT" smtClean="0"/>
              <a:t>2024-12-09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0DE9C9-CA2A-4C16-A141-2D53AAA2E774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10740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ECFBA9A-6B69-4139-D9C2-FE94B681BE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EC880899-A00E-C083-324A-7BA5658440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5B29E0E5-DC74-8F5F-EE68-B44751EB0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2024-12-09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CC512C92-A9CC-4B45-FD96-667DC9A5A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B3B4F394-BA18-61A1-CD79-3D682D16E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053148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C5E339FE-790A-C9D1-DB9C-AAEB821B6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7AA4F191-426F-79DE-36E9-A59537BC8B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AB6D08DE-1A8E-950B-B242-19299943B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2024-12-09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1D7AD21D-65E4-6574-6BF4-2248A2406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4C91018F-E1D1-7E79-403B-F59D03B06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354640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3B7A709-FFAB-EF38-761B-BD9753448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C450A330-3141-15C6-A2B7-61250B9CDB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92C95CA4-9222-9368-DB2A-ADE2CD032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2024-12-09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CA81575C-873E-CB0B-5E5A-022BA4C0B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9AA0C2C5-6A3F-1266-D846-9C52BD678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66519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3EA77859-B94A-14E2-FB5D-02B5AEC6A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18C22F05-DDAA-2292-95A7-6E09401A8C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ED51301D-B730-CFC5-EFA4-605BB6947D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CE31DEAD-15A2-9930-5518-0D469B0BB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2024-12-09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773B6E5C-EA0C-7E3F-491B-52005E3F4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EB33EFF4-028F-379A-2EC3-CF368771A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966484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4978B307-45C7-EF98-0520-FBF2AD618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C44A7991-770F-D5BD-4232-08922643D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4DF7FDE2-D5DD-A38D-D6F6-2951A6D943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B4E59869-99E4-A018-2923-EC336C3522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Turinio vietos rezervavimo ženklas 5">
            <a:extLst>
              <a:ext uri="{FF2B5EF4-FFF2-40B4-BE49-F238E27FC236}">
                <a16:creationId xmlns:a16="http://schemas.microsoft.com/office/drawing/2014/main" id="{55371E38-9F36-1550-F366-D149DD0CAC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7" name="Datos vietos rezervavimo ženklas 6">
            <a:extLst>
              <a:ext uri="{FF2B5EF4-FFF2-40B4-BE49-F238E27FC236}">
                <a16:creationId xmlns:a16="http://schemas.microsoft.com/office/drawing/2014/main" id="{95B7A4F0-1248-B787-A60F-30A29B9D0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2024-12-09</a:t>
            </a:fld>
            <a:endParaRPr lang="lt-LT"/>
          </a:p>
        </p:txBody>
      </p:sp>
      <p:sp>
        <p:nvSpPr>
          <p:cNvPr id="8" name="Poraštės vietos rezervavimo ženklas 7">
            <a:extLst>
              <a:ext uri="{FF2B5EF4-FFF2-40B4-BE49-F238E27FC236}">
                <a16:creationId xmlns:a16="http://schemas.microsoft.com/office/drawing/2014/main" id="{0F960A26-9461-0A98-6424-66B14867D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>
            <a:extLst>
              <a:ext uri="{FF2B5EF4-FFF2-40B4-BE49-F238E27FC236}">
                <a16:creationId xmlns:a16="http://schemas.microsoft.com/office/drawing/2014/main" id="{C025D61C-7971-E8AA-AAF5-AD4362000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28464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768085A-E048-F1A8-D84D-B62B79877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Datos vietos rezervavimo ženklas 2">
            <a:extLst>
              <a:ext uri="{FF2B5EF4-FFF2-40B4-BE49-F238E27FC236}">
                <a16:creationId xmlns:a16="http://schemas.microsoft.com/office/drawing/2014/main" id="{E00FD229-5683-8534-D687-CE0D58006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2024-12-09</a:t>
            </a:fld>
            <a:endParaRPr lang="lt-LT"/>
          </a:p>
        </p:txBody>
      </p:sp>
      <p:sp>
        <p:nvSpPr>
          <p:cNvPr id="4" name="Poraštės vietos rezervavimo ženklas 3">
            <a:extLst>
              <a:ext uri="{FF2B5EF4-FFF2-40B4-BE49-F238E27FC236}">
                <a16:creationId xmlns:a16="http://schemas.microsoft.com/office/drawing/2014/main" id="{2C3B0225-E79F-FD8C-45FA-71BA4F9F7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7913C9EB-00EA-1C3A-A160-74A879790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19133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>
            <a:extLst>
              <a:ext uri="{FF2B5EF4-FFF2-40B4-BE49-F238E27FC236}">
                <a16:creationId xmlns:a16="http://schemas.microsoft.com/office/drawing/2014/main" id="{28A1F3A4-7F5E-F540-D6B9-9DE62D7A3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2024-12-09</a:t>
            </a:fld>
            <a:endParaRPr lang="lt-LT"/>
          </a:p>
        </p:txBody>
      </p:sp>
      <p:sp>
        <p:nvSpPr>
          <p:cNvPr id="3" name="Poraštės vietos rezervavimo ženklas 2">
            <a:extLst>
              <a:ext uri="{FF2B5EF4-FFF2-40B4-BE49-F238E27FC236}">
                <a16:creationId xmlns:a16="http://schemas.microsoft.com/office/drawing/2014/main" id="{2B0A270B-7799-E0D9-345F-06B10143F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8506F542-F89E-C6A4-E5AF-325D1A9F8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03763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D16E7F2-DDF4-49B2-AF72-6EA07F370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156CC957-7142-20FC-77CC-5C6274191E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FAB46277-5841-318F-A75E-2903081218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DBDDD366-819C-8F3A-85A9-9FA0D4756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2024-12-09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BF7C8426-F0DE-216A-C37B-2BC4D5EC6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6E1DB5B5-51ED-19DE-426A-8AC997FDD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30836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4B6DA384-510A-EA5E-E1DE-893412F7B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Paveikslėlio vietos rezervavimo ženklas 2">
            <a:extLst>
              <a:ext uri="{FF2B5EF4-FFF2-40B4-BE49-F238E27FC236}">
                <a16:creationId xmlns:a16="http://schemas.microsoft.com/office/drawing/2014/main" id="{9EF5D20F-9C2D-F83F-ED5C-F0B3010C13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8986DB57-664B-48C4-8DC5-3ECBB4AC0B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6A645933-2379-A935-4E94-EF68DF715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2024-12-09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43482F96-C017-F218-0E2F-5540D1B03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901AE0DE-3520-640B-2C26-12A9ED8E4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289776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F06C90C-593F-2DDF-4E48-DFA50A335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956DC474-9019-A08E-40B7-1010960013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0E2A9FB7-6C4D-F312-F84D-1D8F3B9A7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2024-12-09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8B4627F1-71C1-35CE-E50B-5BB0EBBBF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3D76F082-5664-AC2D-C9F2-10986C458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244001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>
            <a:extLst>
              <a:ext uri="{FF2B5EF4-FFF2-40B4-BE49-F238E27FC236}">
                <a16:creationId xmlns:a16="http://schemas.microsoft.com/office/drawing/2014/main" id="{50D10F8F-5615-0CE2-22E1-853E23B0D8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28104B8C-A61F-1BB7-9EFD-E1A86FA544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2130DD35-1250-07CB-8316-989376AF7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D4F4-CF5B-4712-91FD-674328902737}" type="datetimeFigureOut">
              <a:rPr lang="lt-LT" smtClean="0"/>
              <a:t>2024-12-09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7B4DC3C8-6A0B-670E-E07A-5DCA8A6F2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8C4C8F8D-F83E-C625-24E6-6247D64A3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30393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>
            <a:extLst>
              <a:ext uri="{FF2B5EF4-FFF2-40B4-BE49-F238E27FC236}">
                <a16:creationId xmlns:a16="http://schemas.microsoft.com/office/drawing/2014/main" id="{3997DFA3-EC18-C1C1-0E24-DDC415EAB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4778A465-BEF1-7356-8D2F-E2665AB5BB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0D9D13B1-9B8E-FE97-65BA-51C6C7C1C5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5ED4F4-CF5B-4712-91FD-674328902737}" type="datetimeFigureOut">
              <a:rPr lang="lt-LT" smtClean="0"/>
              <a:t>2024-12-09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CB382E38-FE44-DD1A-8474-2A68D38714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ABCF3820-E77E-1619-7F49-FE4D5B9FB7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D6DBC3-CF9F-4B0E-A450-84DB3095F572}" type="slidenum">
              <a:rPr lang="lt-LT" smtClean="0"/>
              <a:t>‹N°›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34586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F9263CE-3C17-E868-98B0-B2E7987EAE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7717" y="3977217"/>
            <a:ext cx="7795646" cy="1411096"/>
          </a:xfrm>
        </p:spPr>
        <p:txBody>
          <a:bodyPr>
            <a:normAutofit fontScale="90000"/>
          </a:bodyPr>
          <a:lstStyle/>
          <a:p>
            <a:pPr algn="l"/>
            <a:r>
              <a:rPr lang="fr-FR" sz="4800" b="1" dirty="0">
                <a:latin typeface="Calibri (Antraštės)"/>
              </a:rPr>
              <a:t>WP5 </a:t>
            </a:r>
            <a:r>
              <a:rPr lang="fr-FR" sz="4800" b="1" dirty="0" err="1">
                <a:latin typeface="Calibri (Antraštės)"/>
              </a:rPr>
              <a:t>days</a:t>
            </a:r>
            <a:br>
              <a:rPr lang="fr-FR" sz="4800" b="1" dirty="0">
                <a:latin typeface="Calibri (Antraštės)"/>
              </a:rPr>
            </a:br>
            <a:r>
              <a:rPr lang="fr-FR" sz="4000" b="1" dirty="0" err="1">
                <a:latin typeface="Calibri (Antraštės)"/>
              </a:rPr>
              <a:t>NEOLAiA</a:t>
            </a:r>
            <a:r>
              <a:rPr lang="fr-FR" sz="4000" b="1" dirty="0">
                <a:latin typeface="Calibri (Antraštės)"/>
              </a:rPr>
              <a:t> HRS4R Team </a:t>
            </a:r>
            <a:r>
              <a:rPr lang="fr-FR" sz="4000" b="1" dirty="0" err="1">
                <a:latin typeface="Calibri (Antraštės)"/>
              </a:rPr>
              <a:t>seminar</a:t>
            </a:r>
            <a:br>
              <a:rPr lang="fr-FR" sz="4000" b="1" dirty="0">
                <a:latin typeface="Calibri (Antraštės)"/>
              </a:rPr>
            </a:br>
            <a:r>
              <a:rPr lang="fr-FR" sz="4000" b="1" dirty="0" err="1">
                <a:latin typeface="Calibri (Antraštės)"/>
              </a:rPr>
              <a:t>November</a:t>
            </a:r>
            <a:r>
              <a:rPr lang="fr-FR" sz="4000" b="1" dirty="0">
                <a:latin typeface="Calibri (Antraštės)"/>
              </a:rPr>
              <a:t> 26, 2024</a:t>
            </a:r>
            <a:br>
              <a:rPr lang="fr-FR" sz="4000" b="1" dirty="0">
                <a:latin typeface="Calibri (Antraštės)"/>
              </a:rPr>
            </a:br>
            <a:br>
              <a:rPr lang="fr-FR" sz="4000" b="1" dirty="0">
                <a:latin typeface="Calibri (Antraštės)"/>
              </a:rPr>
            </a:br>
            <a:endParaRPr lang="lt-LT" sz="3300" b="1" dirty="0">
              <a:latin typeface="Calibri (Antraštės)"/>
            </a:endParaRPr>
          </a:p>
        </p:txBody>
      </p:sp>
      <p:pic>
        <p:nvPicPr>
          <p:cNvPr id="6" name="Paveikslėlis 5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441B0645-15BD-864F-C89C-31E7B8A45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833" y="615444"/>
            <a:ext cx="4095918" cy="1008225"/>
          </a:xfrm>
          <a:prstGeom prst="rect">
            <a:avLst/>
          </a:prstGeom>
        </p:spPr>
      </p:pic>
      <p:sp>
        <p:nvSpPr>
          <p:cNvPr id="20" name="Stačiakampis: suapvalinti kampai 19">
            <a:extLst>
              <a:ext uri="{FF2B5EF4-FFF2-40B4-BE49-F238E27FC236}">
                <a16:creationId xmlns:a16="http://schemas.microsoft.com/office/drawing/2014/main" id="{47F617C3-5136-469D-8ABE-73DCA46E9AF3}"/>
              </a:ext>
            </a:extLst>
          </p:cNvPr>
          <p:cNvSpPr/>
          <p:nvPr/>
        </p:nvSpPr>
        <p:spPr>
          <a:xfrm>
            <a:off x="1011443" y="3060125"/>
            <a:ext cx="220604" cy="1149018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5" name="Stačiakampis 24">
            <a:extLst>
              <a:ext uri="{FF2B5EF4-FFF2-40B4-BE49-F238E27FC236}">
                <a16:creationId xmlns:a16="http://schemas.microsoft.com/office/drawing/2014/main" id="{BEE5D60C-594F-4940-9A46-8C1C894B2F44}"/>
              </a:ext>
            </a:extLst>
          </p:cNvPr>
          <p:cNvSpPr/>
          <p:nvPr/>
        </p:nvSpPr>
        <p:spPr>
          <a:xfrm>
            <a:off x="-43876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pic>
        <p:nvPicPr>
          <p:cNvPr id="4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F5953E11-19ED-A853-541E-EE9F2A6FA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7A0A00E2-D2B5-4650-BAC3-295FB7EDEA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9535" y="6316009"/>
            <a:ext cx="1605521" cy="358212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:a16="http://schemas.microsoft.com/office/drawing/2014/main" id="{BE601239-1C77-4C7E-B384-6773AA5E8D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033" y="184906"/>
            <a:ext cx="2708954" cy="585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96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F9263CE-3C17-E868-98B0-B2E7987EAE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430" y="3429000"/>
            <a:ext cx="8097499" cy="1411096"/>
          </a:xfrm>
        </p:spPr>
        <p:txBody>
          <a:bodyPr>
            <a:normAutofit fontScale="90000"/>
          </a:bodyPr>
          <a:lstStyle/>
          <a:p>
            <a:pPr algn="l"/>
            <a:r>
              <a:rPr lang="fr-FR" sz="4800" b="1" dirty="0">
                <a:latin typeface="Calibri (Antraštės)"/>
              </a:rPr>
              <a:t>Mentoring programmes and </a:t>
            </a:r>
            <a:r>
              <a:rPr lang="fr-FR" sz="4800" b="1" dirty="0" err="1">
                <a:latin typeface="Calibri (Antraštės)"/>
              </a:rPr>
              <a:t>career</a:t>
            </a:r>
            <a:r>
              <a:rPr lang="fr-FR" sz="4800" b="1" dirty="0">
                <a:latin typeface="Calibri (Antraštės)"/>
              </a:rPr>
              <a:t> </a:t>
            </a:r>
            <a:r>
              <a:rPr lang="fr-FR" sz="4800" b="1" dirty="0" err="1">
                <a:latin typeface="Calibri (Antraštės)"/>
              </a:rPr>
              <a:t>development</a:t>
            </a:r>
            <a:r>
              <a:rPr lang="fr-FR" sz="2200" b="1" dirty="0" err="1">
                <a:solidFill>
                  <a:schemeClr val="bg1"/>
                </a:solidFill>
                <a:latin typeface="Calibri (Antraštės)"/>
              </a:rPr>
              <a:t>x</a:t>
            </a:r>
            <a:br>
              <a:rPr lang="fr-FR" sz="4000" b="1" dirty="0">
                <a:latin typeface="Calibri (Antraštės)"/>
              </a:rPr>
            </a:br>
            <a:br>
              <a:rPr lang="fr-FR" sz="4000" b="1" dirty="0">
                <a:latin typeface="Calibri (Antraštės)"/>
              </a:rPr>
            </a:br>
            <a:r>
              <a:rPr lang="fr-FR" sz="2900" dirty="0">
                <a:latin typeface="Calibri (Antraštės)"/>
              </a:rPr>
              <a:t> </a:t>
            </a:r>
            <a:r>
              <a:rPr lang="en-US" sz="3300" dirty="0">
                <a:latin typeface="Calibri" panose="020F0502020204030204" pitchFamily="34" charset="0"/>
                <a:cs typeface="Calibri" panose="020F0502020204030204" pitchFamily="34" charset="0"/>
              </a:rPr>
              <a:t>Introduced by Jérôme Casas, professor of Ecology (UT), HRS4R project leader (2017-2024)</a:t>
            </a:r>
            <a:endParaRPr lang="lt-LT" sz="3300" dirty="0">
              <a:latin typeface="Calibri (Antraštės)"/>
            </a:endParaRPr>
          </a:p>
        </p:txBody>
      </p:sp>
      <p:pic>
        <p:nvPicPr>
          <p:cNvPr id="6" name="Paveikslėlis 5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441B0645-15BD-864F-C89C-31E7B8A45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833" y="615444"/>
            <a:ext cx="4095918" cy="1008225"/>
          </a:xfrm>
          <a:prstGeom prst="rect">
            <a:avLst/>
          </a:prstGeom>
        </p:spPr>
      </p:pic>
      <p:sp>
        <p:nvSpPr>
          <p:cNvPr id="20" name="Stačiakampis: suapvalinti kampai 19">
            <a:extLst>
              <a:ext uri="{FF2B5EF4-FFF2-40B4-BE49-F238E27FC236}">
                <a16:creationId xmlns:a16="http://schemas.microsoft.com/office/drawing/2014/main" id="{47F617C3-5136-469D-8ABE-73DCA46E9AF3}"/>
              </a:ext>
            </a:extLst>
          </p:cNvPr>
          <p:cNvSpPr/>
          <p:nvPr/>
        </p:nvSpPr>
        <p:spPr>
          <a:xfrm>
            <a:off x="1011443" y="2341662"/>
            <a:ext cx="220604" cy="1149018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5" name="Stačiakampis 24">
            <a:extLst>
              <a:ext uri="{FF2B5EF4-FFF2-40B4-BE49-F238E27FC236}">
                <a16:creationId xmlns:a16="http://schemas.microsoft.com/office/drawing/2014/main" id="{BEE5D60C-594F-4940-9A46-8C1C894B2F44}"/>
              </a:ext>
            </a:extLst>
          </p:cNvPr>
          <p:cNvSpPr/>
          <p:nvPr/>
        </p:nvSpPr>
        <p:spPr>
          <a:xfrm>
            <a:off x="-43876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pic>
        <p:nvPicPr>
          <p:cNvPr id="4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F5953E11-19ED-A853-541E-EE9F2A6FA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7A0A00E2-D2B5-4650-BAC3-295FB7EDEA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9535" y="6316009"/>
            <a:ext cx="1605521" cy="358212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:a16="http://schemas.microsoft.com/office/drawing/2014/main" id="{BE601239-1C77-4C7E-B384-6773AA5E8D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033" y="184906"/>
            <a:ext cx="2708954" cy="585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052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F9263CE-3C17-E868-98B0-B2E7987EAE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430" y="3783564"/>
            <a:ext cx="8097499" cy="1411096"/>
          </a:xfrm>
        </p:spPr>
        <p:txBody>
          <a:bodyPr>
            <a:normAutofit fontScale="90000"/>
          </a:bodyPr>
          <a:lstStyle/>
          <a:p>
            <a:pPr algn="l"/>
            <a:r>
              <a:rPr lang="fr-FR" sz="4800" b="1" dirty="0">
                <a:latin typeface="Calibri (Antraštės)"/>
              </a:rPr>
              <a:t>The </a:t>
            </a:r>
            <a:r>
              <a:rPr lang="fr-FR" sz="4800" b="1" dirty="0" err="1">
                <a:latin typeface="Calibri (Antraštės)"/>
              </a:rPr>
              <a:t>NEOLAiA</a:t>
            </a:r>
            <a:r>
              <a:rPr lang="fr-FR" sz="4800" b="1" dirty="0">
                <a:latin typeface="Calibri (Antraštės)"/>
              </a:rPr>
              <a:t> </a:t>
            </a:r>
            <a:r>
              <a:rPr lang="fr-FR" sz="4800" b="1" dirty="0" err="1">
                <a:latin typeface="Calibri (Antraštės)"/>
              </a:rPr>
              <a:t>virtual</a:t>
            </a:r>
            <a:r>
              <a:rPr lang="fr-FR" sz="4800" b="1" dirty="0">
                <a:latin typeface="Calibri (Antraštės)"/>
              </a:rPr>
              <a:t> cafés: a </a:t>
            </a:r>
            <a:r>
              <a:rPr lang="fr-FR" sz="4800" b="1" dirty="0" err="1">
                <a:latin typeface="Calibri (Antraštės)"/>
              </a:rPr>
              <a:t>tool</a:t>
            </a:r>
            <a:r>
              <a:rPr lang="fr-FR" sz="4800" b="1" dirty="0">
                <a:latin typeface="Calibri (Antraštės)"/>
              </a:rPr>
              <a:t> for the Expert Support Teams</a:t>
            </a:r>
            <a:br>
              <a:rPr lang="fr-FR" sz="4000" b="1" dirty="0">
                <a:latin typeface="Calibri (Antraštės)"/>
              </a:rPr>
            </a:br>
            <a:b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3300" dirty="0">
                <a:latin typeface="Calibri" panose="020F0502020204030204" pitchFamily="34" charset="0"/>
                <a:cs typeface="Calibri" panose="020F0502020204030204" pitchFamily="34" charset="0"/>
              </a:rPr>
              <a:t>Presented by Vittorio Scarano, </a:t>
            </a:r>
            <a:r>
              <a:rPr lang="en-US" sz="3300" dirty="0" err="1">
                <a:latin typeface="Calibri" panose="020F0502020204030204" pitchFamily="34" charset="0"/>
                <a:cs typeface="Calibri" panose="020F0502020204030204" pitchFamily="34" charset="0"/>
              </a:rPr>
              <a:t>NEOLAiA</a:t>
            </a:r>
            <a:r>
              <a:rPr lang="en-US" sz="3300" dirty="0">
                <a:latin typeface="Calibri" panose="020F0502020204030204" pitchFamily="34" charset="0"/>
                <a:cs typeface="Calibri" panose="020F0502020204030204" pitchFamily="34" charset="0"/>
              </a:rPr>
              <a:t> WP5 delegate, professor of computer sciences (UNISA)</a:t>
            </a:r>
            <a:b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lt-LT" sz="3300" dirty="0">
              <a:latin typeface="Calibri (Antraštės)"/>
            </a:endParaRPr>
          </a:p>
        </p:txBody>
      </p:sp>
      <p:pic>
        <p:nvPicPr>
          <p:cNvPr id="6" name="Paveikslėlis 5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441B0645-15BD-864F-C89C-31E7B8A45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833" y="615444"/>
            <a:ext cx="4095918" cy="1008225"/>
          </a:xfrm>
          <a:prstGeom prst="rect">
            <a:avLst/>
          </a:prstGeom>
        </p:spPr>
      </p:pic>
      <p:sp>
        <p:nvSpPr>
          <p:cNvPr id="20" name="Stačiakampis: suapvalinti kampai 19">
            <a:extLst>
              <a:ext uri="{FF2B5EF4-FFF2-40B4-BE49-F238E27FC236}">
                <a16:creationId xmlns:a16="http://schemas.microsoft.com/office/drawing/2014/main" id="{47F617C3-5136-469D-8ABE-73DCA46E9AF3}"/>
              </a:ext>
            </a:extLst>
          </p:cNvPr>
          <p:cNvSpPr/>
          <p:nvPr/>
        </p:nvSpPr>
        <p:spPr>
          <a:xfrm>
            <a:off x="1011443" y="2341662"/>
            <a:ext cx="220604" cy="1149018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5" name="Stačiakampis 24">
            <a:extLst>
              <a:ext uri="{FF2B5EF4-FFF2-40B4-BE49-F238E27FC236}">
                <a16:creationId xmlns:a16="http://schemas.microsoft.com/office/drawing/2014/main" id="{BEE5D60C-594F-4940-9A46-8C1C894B2F44}"/>
              </a:ext>
            </a:extLst>
          </p:cNvPr>
          <p:cNvSpPr/>
          <p:nvPr/>
        </p:nvSpPr>
        <p:spPr>
          <a:xfrm>
            <a:off x="-43876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pic>
        <p:nvPicPr>
          <p:cNvPr id="4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F5953E11-19ED-A853-541E-EE9F2A6FA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7A0A00E2-D2B5-4650-BAC3-295FB7EDEA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9535" y="6316009"/>
            <a:ext cx="1605521" cy="358212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:a16="http://schemas.microsoft.com/office/drawing/2014/main" id="{BE601239-1C77-4C7E-B384-6773AA5E8D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033" y="184906"/>
            <a:ext cx="2708954" cy="585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426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F9263CE-3C17-E868-98B0-B2E7987EAE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430" y="3986548"/>
            <a:ext cx="8097499" cy="1411096"/>
          </a:xfrm>
        </p:spPr>
        <p:txBody>
          <a:bodyPr>
            <a:normAutofit fontScale="90000"/>
          </a:bodyPr>
          <a:lstStyle/>
          <a:p>
            <a:pPr algn="l"/>
            <a:r>
              <a:rPr lang="fr-FR" sz="4800" b="1" dirty="0" err="1">
                <a:latin typeface="Calibri (Antraštės)"/>
              </a:rPr>
              <a:t>Communicating</a:t>
            </a:r>
            <a:r>
              <a:rPr lang="fr-FR" sz="4800" b="1" dirty="0">
                <a:latin typeface="Calibri (Antraštės)"/>
              </a:rPr>
              <a:t> </a:t>
            </a:r>
            <a:r>
              <a:rPr lang="fr-FR" sz="4800" b="1" dirty="0" err="1">
                <a:latin typeface="Calibri (Antraštės)"/>
              </a:rPr>
              <a:t>internally</a:t>
            </a:r>
            <a:r>
              <a:rPr lang="fr-FR" sz="4800" b="1" dirty="0">
                <a:latin typeface="Calibri (Antraštės)"/>
              </a:rPr>
              <a:t> and </a:t>
            </a:r>
            <a:r>
              <a:rPr lang="fr-FR" sz="4800" b="1" dirty="0" err="1">
                <a:latin typeface="Calibri (Antraštės)"/>
              </a:rPr>
              <a:t>externally</a:t>
            </a:r>
            <a:br>
              <a:rPr lang="fr-FR" sz="4000" b="1" dirty="0">
                <a:latin typeface="Calibri (Antraštės)"/>
              </a:rPr>
            </a:br>
            <a:b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FR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led</a:t>
            </a: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 by Martina </a:t>
            </a:r>
            <a:r>
              <a:rPr lang="fr-FR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Liljeras</a:t>
            </a: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, HR </a:t>
            </a:r>
            <a:r>
              <a:rPr lang="fr-FR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coordinator</a:t>
            </a: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b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Erwin Van-</a:t>
            </a:r>
            <a:r>
              <a:rPr lang="fr-FR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Rijswoud</a:t>
            </a: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fr-FR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quality</a:t>
            </a: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 manager, </a:t>
            </a:r>
            <a:b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Linus </a:t>
            </a:r>
            <a:r>
              <a:rPr lang="fr-FR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Mattisson</a:t>
            </a: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, marketing </a:t>
            </a:r>
            <a:r>
              <a:rPr lang="fr-FR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officer</a:t>
            </a: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 (ORU)</a:t>
            </a:r>
            <a:endParaRPr lang="lt-LT" sz="3300" dirty="0">
              <a:latin typeface="Calibri (Antraštės)"/>
            </a:endParaRPr>
          </a:p>
        </p:txBody>
      </p:sp>
      <p:pic>
        <p:nvPicPr>
          <p:cNvPr id="6" name="Paveikslėlis 5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441B0645-15BD-864F-C89C-31E7B8A45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833" y="615444"/>
            <a:ext cx="4095918" cy="1008225"/>
          </a:xfrm>
          <a:prstGeom prst="rect">
            <a:avLst/>
          </a:prstGeom>
        </p:spPr>
      </p:pic>
      <p:sp>
        <p:nvSpPr>
          <p:cNvPr id="20" name="Stačiakampis: suapvalinti kampai 19">
            <a:extLst>
              <a:ext uri="{FF2B5EF4-FFF2-40B4-BE49-F238E27FC236}">
                <a16:creationId xmlns:a16="http://schemas.microsoft.com/office/drawing/2014/main" id="{47F617C3-5136-469D-8ABE-73DCA46E9AF3}"/>
              </a:ext>
            </a:extLst>
          </p:cNvPr>
          <p:cNvSpPr/>
          <p:nvPr/>
        </p:nvSpPr>
        <p:spPr>
          <a:xfrm>
            <a:off x="1011443" y="2341662"/>
            <a:ext cx="220604" cy="1149018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5" name="Stačiakampis 24">
            <a:extLst>
              <a:ext uri="{FF2B5EF4-FFF2-40B4-BE49-F238E27FC236}">
                <a16:creationId xmlns:a16="http://schemas.microsoft.com/office/drawing/2014/main" id="{BEE5D60C-594F-4940-9A46-8C1C894B2F44}"/>
              </a:ext>
            </a:extLst>
          </p:cNvPr>
          <p:cNvSpPr/>
          <p:nvPr/>
        </p:nvSpPr>
        <p:spPr>
          <a:xfrm>
            <a:off x="-43876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pic>
        <p:nvPicPr>
          <p:cNvPr id="4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F5953E11-19ED-A853-541E-EE9F2A6FA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7A0A00E2-D2B5-4650-BAC3-295FB7EDEA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9535" y="6316009"/>
            <a:ext cx="1605521" cy="358212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:a16="http://schemas.microsoft.com/office/drawing/2014/main" id="{BE601239-1C77-4C7E-B384-6773AA5E8D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033" y="184906"/>
            <a:ext cx="2708954" cy="585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722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F9263CE-3C17-E868-98B0-B2E7987EAE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430" y="3490680"/>
            <a:ext cx="8097499" cy="1411096"/>
          </a:xfrm>
        </p:spPr>
        <p:txBody>
          <a:bodyPr>
            <a:normAutofit fontScale="90000"/>
          </a:bodyPr>
          <a:lstStyle/>
          <a:p>
            <a:pPr algn="l"/>
            <a:r>
              <a:rPr lang="fr-FR" sz="4800" b="1" dirty="0">
                <a:latin typeface="Calibri (Antraštės)"/>
              </a:rPr>
              <a:t>Monitoring </a:t>
            </a:r>
            <a:r>
              <a:rPr lang="fr-FR" sz="4800" b="1" dirty="0" err="1">
                <a:latin typeface="Calibri (Antraštės)"/>
              </a:rPr>
              <a:t>progress</a:t>
            </a:r>
            <a:r>
              <a:rPr lang="fr-FR" sz="4800" b="1" dirty="0">
                <a:latin typeface="Calibri (Antraštės)"/>
              </a:rPr>
              <a:t> and </a:t>
            </a:r>
            <a:r>
              <a:rPr lang="fr-FR" sz="4800" b="1" dirty="0" err="1">
                <a:latin typeface="Calibri (Antraštės)"/>
              </a:rPr>
              <a:t>build</a:t>
            </a:r>
            <a:r>
              <a:rPr lang="fr-FR" sz="4800" b="1" dirty="0">
                <a:latin typeface="Calibri (Antraštės)"/>
              </a:rPr>
              <a:t> </a:t>
            </a:r>
            <a:r>
              <a:rPr lang="fr-FR" sz="4800" b="1" dirty="0" err="1">
                <a:latin typeface="Calibri (Antraštės)"/>
              </a:rPr>
              <a:t>indicators</a:t>
            </a:r>
            <a:br>
              <a:rPr lang="fr-FR" sz="4000" b="1" dirty="0">
                <a:latin typeface="Calibri (Antraštės)"/>
              </a:rPr>
            </a:br>
            <a:b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FR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led</a:t>
            </a: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 by Frédéric </a:t>
            </a:r>
            <a:r>
              <a:rPr lang="fr-FR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Matyjas</a:t>
            </a: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fr-FR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quality</a:t>
            </a: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coordinator</a:t>
            </a: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 and HRS4R </a:t>
            </a:r>
            <a:r>
              <a:rPr lang="fr-FR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project</a:t>
            </a:r>
            <a:r>
              <a:rPr lang="fr-FR" sz="3600" dirty="0">
                <a:latin typeface="Calibri" panose="020F0502020204030204" pitchFamily="34" charset="0"/>
                <a:cs typeface="Calibri" panose="020F0502020204030204" pitchFamily="34" charset="0"/>
              </a:rPr>
              <a:t> manager (UT)</a:t>
            </a:r>
            <a:endParaRPr lang="lt-LT" sz="3300" dirty="0">
              <a:latin typeface="Calibri (Antraštės)"/>
            </a:endParaRPr>
          </a:p>
        </p:txBody>
      </p:sp>
      <p:pic>
        <p:nvPicPr>
          <p:cNvPr id="6" name="Paveikslėlis 5" descr="Paveikslėlis, kuriame yra Grafika, Šriftas, Spalvingumas, grafinis dizainas&#10;&#10;Automatiškai sugeneruotas aprašymas">
            <a:extLst>
              <a:ext uri="{FF2B5EF4-FFF2-40B4-BE49-F238E27FC236}">
                <a16:creationId xmlns:a16="http://schemas.microsoft.com/office/drawing/2014/main" id="{441B0645-15BD-864F-C89C-31E7B8A45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833" y="615444"/>
            <a:ext cx="4095918" cy="1008225"/>
          </a:xfrm>
          <a:prstGeom prst="rect">
            <a:avLst/>
          </a:prstGeom>
        </p:spPr>
      </p:pic>
      <p:sp>
        <p:nvSpPr>
          <p:cNvPr id="20" name="Stačiakampis: suapvalinti kampai 19">
            <a:extLst>
              <a:ext uri="{FF2B5EF4-FFF2-40B4-BE49-F238E27FC236}">
                <a16:creationId xmlns:a16="http://schemas.microsoft.com/office/drawing/2014/main" id="{47F617C3-5136-469D-8ABE-73DCA46E9AF3}"/>
              </a:ext>
            </a:extLst>
          </p:cNvPr>
          <p:cNvSpPr/>
          <p:nvPr/>
        </p:nvSpPr>
        <p:spPr>
          <a:xfrm>
            <a:off x="1011443" y="2341662"/>
            <a:ext cx="220604" cy="1149018"/>
          </a:xfrm>
          <a:prstGeom prst="roundRect">
            <a:avLst/>
          </a:prstGeom>
          <a:solidFill>
            <a:srgbClr val="46B9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5" name="Stačiakampis 24">
            <a:extLst>
              <a:ext uri="{FF2B5EF4-FFF2-40B4-BE49-F238E27FC236}">
                <a16:creationId xmlns:a16="http://schemas.microsoft.com/office/drawing/2014/main" id="{BEE5D60C-594F-4940-9A46-8C1C894B2F44}"/>
              </a:ext>
            </a:extLst>
          </p:cNvPr>
          <p:cNvSpPr/>
          <p:nvPr/>
        </p:nvSpPr>
        <p:spPr>
          <a:xfrm>
            <a:off x="-43876" y="0"/>
            <a:ext cx="411997" cy="6868036"/>
          </a:xfrm>
          <a:prstGeom prst="rect">
            <a:avLst/>
          </a:prstGeom>
          <a:solidFill>
            <a:srgbClr val="B091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pic>
        <p:nvPicPr>
          <p:cNvPr id="4" name="Picture 3" descr="A colorful letters on a black background&#10;&#10;Description automatically generated">
            <a:extLst>
              <a:ext uri="{FF2B5EF4-FFF2-40B4-BE49-F238E27FC236}">
                <a16:creationId xmlns:a16="http://schemas.microsoft.com/office/drawing/2014/main" id="{F5953E11-19ED-A853-541E-EE9F2A6FA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1943" r="-1501"/>
          <a:stretch/>
        </p:blipFill>
        <p:spPr>
          <a:xfrm>
            <a:off x="691846" y="6171094"/>
            <a:ext cx="9456668" cy="503127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7A0A00E2-D2B5-4650-BAC3-295FB7EDEA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9535" y="6316009"/>
            <a:ext cx="1605521" cy="358212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:a16="http://schemas.microsoft.com/office/drawing/2014/main" id="{BE601239-1C77-4C7E-B384-6773AA5E8D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033" y="184906"/>
            <a:ext cx="2708954" cy="585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253499"/>
      </p:ext>
    </p:extLst>
  </p:cSld>
  <p:clrMapOvr>
    <a:masterClrMapping/>
  </p:clrMapOvr>
</p:sld>
</file>

<file path=ppt/theme/theme1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05DFA04C40D934DB2B2A7CD0DCCFAF3" ma:contentTypeVersion="8" ma:contentTypeDescription="Skapa ett nytt dokument." ma:contentTypeScope="" ma:versionID="bc36cf27b669b6f0ea133c66075f01df">
  <xsd:schema xmlns:xsd="http://www.w3.org/2001/XMLSchema" xmlns:xs="http://www.w3.org/2001/XMLSchema" xmlns:p="http://schemas.microsoft.com/office/2006/metadata/properties" xmlns:ns2="f574f277-f482-4950-a4ca-baeb457907da" targetNamespace="http://schemas.microsoft.com/office/2006/metadata/properties" ma:root="true" ma:fieldsID="baebb9b6ba7aa9c2fd185c4be8ce7c2c" ns2:_="">
    <xsd:import namespace="f574f277-f482-4950-a4ca-baeb457907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74f277-f482-4950-a4ca-baeb457907d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0A2920-9471-4791-9747-04405549104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797ABB7-A90C-4166-9DBA-A74134CB35DF}">
  <ds:schemaRefs>
    <ds:schemaRef ds:uri="http://purl.org/dc/elements/1.1/"/>
    <ds:schemaRef ds:uri="5021f02f-6167-4f3e-b282-bbed169645fd"/>
    <ds:schemaRef ds:uri="http://purl.org/dc/dcmitype/"/>
    <ds:schemaRef ds:uri="http://www.w3.org/XML/1998/namespace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c82fe07f-435e-42bb-af81-192d198d8d2a"/>
  </ds:schemaRefs>
</ds:datastoreItem>
</file>

<file path=customXml/itemProps3.xml><?xml version="1.0" encoding="utf-8"?>
<ds:datastoreItem xmlns:ds="http://schemas.openxmlformats.org/officeDocument/2006/customXml" ds:itemID="{4696BD2A-05FD-4E08-A3B6-3133CF1856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74f277-f482-4950-a4ca-baeb457907d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1575</TotalTime>
  <Words>121</Words>
  <Application>Microsoft Office PowerPoint</Application>
  <PresentationFormat>Grand écran</PresentationFormat>
  <Paragraphs>5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Calibri (Antraštės)</vt:lpstr>
      <vt:lpstr>„Office“ tema</vt:lpstr>
      <vt:lpstr>WP5 days NEOLAiA HRS4R Team seminar November 26, 2024  </vt:lpstr>
      <vt:lpstr>Mentoring programmes and career developmentx   Introduced by Jérôme Casas, professor of Ecology (UT), HRS4R project leader (2017-2024)</vt:lpstr>
      <vt:lpstr>The NEOLAiA virtual cafés: a tool for the Expert Support Teams  Presented by Vittorio Scarano, NEOLAiA WP5 delegate, professor of computer sciences (UNISA) </vt:lpstr>
      <vt:lpstr>Communicating internally and externally  led by Martina Liljeras, HR coordinator,  Erwin Van-Rijswoud, quality manager,  Linus Mattisson, marketing officer (ORU)</vt:lpstr>
      <vt:lpstr>Monitoring progress and build indicators  led by Frédéric Matyjas, quality coordinator and HRS4R project manager (UT)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WP10 Sustainability and dissemination   - Reflections on the process of submitting our first milestones and deliverables (challenges but also good practices!) - Where each package is at the moment and a timeline for reaching our next milestone and deliverable.</dc:title>
  <dc:creator>Gina Zdanaviciene</dc:creator>
  <cp:lastModifiedBy>Frederic Matyjas</cp:lastModifiedBy>
  <cp:revision>69</cp:revision>
  <dcterms:created xsi:type="dcterms:W3CDTF">2024-10-16T06:58:30Z</dcterms:created>
  <dcterms:modified xsi:type="dcterms:W3CDTF">2024-12-09T13:25:30Z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0x010100505DFA04C40D934DB2B2A7CD0DCCFAF3</vt:lpwstr>
  </property>
</Properties>
</file>